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046C86-67D5-48B8-B94C-19620B950E81}">
  <a:tblStyle styleId="{55046C86-67D5-48B8-B94C-19620B950E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D4547B3-2B08-4705-9197-4BDBD816755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daf4daefd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daf4daefd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daf4daefd_2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daf4daefd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2100">
                <a:solidFill>
                  <a:schemeClr val="dk1"/>
                </a:solidFill>
                <a:latin typeface="Calibri"/>
                <a:ea typeface="Calibri"/>
                <a:cs typeface="Calibri"/>
                <a:sym typeface="Calibri"/>
              </a:rPr>
              <a:t>Ensemble method or simple models to run</a:t>
            </a:r>
            <a:endParaRPr sz="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daf4daefd_2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daf4daefd_2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chemeClr val="dk1"/>
              </a:buClr>
              <a:buSzPts val="1400"/>
              <a:buChar char="●"/>
            </a:pPr>
            <a:r>
              <a:rPr lang="en" sz="2100">
                <a:solidFill>
                  <a:schemeClr val="dk1"/>
                </a:solidFill>
                <a:latin typeface="Calibri"/>
                <a:ea typeface="Calibri"/>
                <a:cs typeface="Calibri"/>
                <a:sym typeface="Calibri"/>
              </a:rPr>
              <a:t>Are there duplicate samples or features?</a:t>
            </a:r>
            <a:endParaRPr sz="2100">
              <a:solidFill>
                <a:schemeClr val="dk1"/>
              </a:solidFill>
              <a:latin typeface="Calibri"/>
              <a:ea typeface="Calibri"/>
              <a:cs typeface="Calibri"/>
              <a:sym typeface="Calibri"/>
            </a:endParaRPr>
          </a:p>
          <a:p>
            <a:pPr indent="-317500" lvl="0" marL="457200" rtl="0" algn="l">
              <a:lnSpc>
                <a:spcPct val="90000"/>
              </a:lnSpc>
              <a:spcBef>
                <a:spcPts val="0"/>
              </a:spcBef>
              <a:spcAft>
                <a:spcPts val="0"/>
              </a:spcAft>
              <a:buClr>
                <a:schemeClr val="dk1"/>
              </a:buClr>
              <a:buSzPts val="1400"/>
              <a:buChar char="●"/>
            </a:pPr>
            <a:r>
              <a:rPr lang="en" sz="2100">
                <a:solidFill>
                  <a:schemeClr val="dk1"/>
                </a:solidFill>
                <a:latin typeface="Calibri"/>
                <a:ea typeface="Calibri"/>
                <a:cs typeface="Calibri"/>
                <a:sym typeface="Calibri"/>
              </a:rPr>
              <a:t>What about derivative features (normalized features)?</a:t>
            </a:r>
            <a:endParaRPr sz="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b8bb8d0f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b8bb8d0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b800ecd8a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b800ecd8a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b800ecd8a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b800ecd8a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b800ecd8a_8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b800ecd8a_8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b800ecd8a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b800ecd8a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b800ecd8a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b800ecd8a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b800ecd8a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b800ecd8a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b800ecd8a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b800ecd8a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daf4daefd_2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daf4daefd_2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t/>
            </a:r>
            <a:endParaRPr sz="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b800ecd8a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b800ecd8a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daf4daefd_2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daf4daefd_2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01cfccf4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01cfccf4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01cfccf4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01cfccf4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01cfccf4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01cfccf4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031de8a5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031de8a5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daf4daefd_2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9daf4daefd_2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031de8a5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a031de8a5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031de8a5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a031de8a5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031de8a5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a031de8a5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b800ecd8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b800ecd8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daf4daefd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daf4daefd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daf4daefd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daf4daefd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200"/>
              <a:t>Timelog: 21,998 samples </a:t>
            </a:r>
            <a:endParaRPr sz="1200"/>
          </a:p>
          <a:p>
            <a:pPr indent="0" lvl="0" marL="0" rtl="0" algn="l">
              <a:lnSpc>
                <a:spcPct val="90000"/>
              </a:lnSpc>
              <a:spcBef>
                <a:spcPts val="800"/>
              </a:spcBef>
              <a:spcAft>
                <a:spcPts val="0"/>
              </a:spcAft>
              <a:buClr>
                <a:schemeClr val="dk1"/>
              </a:buClr>
              <a:buSzPts val="1100"/>
              <a:buFont typeface="Arial"/>
              <a:buNone/>
            </a:pPr>
            <a:r>
              <a:rPr lang="en" sz="1200"/>
              <a:t>Trouble_time_detail: 152,723 samples</a:t>
            </a:r>
            <a:endParaRPr sz="1200"/>
          </a:p>
          <a:p>
            <a:pPr indent="0" lvl="0" marL="0" rtl="0" algn="l">
              <a:lnSpc>
                <a:spcPct val="90000"/>
              </a:lnSpc>
              <a:spcBef>
                <a:spcPts val="800"/>
              </a:spcBef>
              <a:spcAft>
                <a:spcPts val="0"/>
              </a:spcAft>
              <a:buClr>
                <a:schemeClr val="dk1"/>
              </a:buClr>
              <a:buSzPts val="1100"/>
              <a:buFont typeface="Arial"/>
              <a:buNone/>
            </a:pPr>
            <a:r>
              <a:rPr lang="en" sz="1200"/>
              <a:t>Stim_stage_detail: 182 features, 20,463 samples</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b800ecd8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b800ecd8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003dcb3f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003dcb3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guess for those really extreme outliers is that there might be a typo for the entry (eg. one extra 0 at the end)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b800ecd8a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b800ecd8a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01cfccf4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01cfccf4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b800ecd8a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b800ecd8a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4"/>
          <p:cNvPicPr preferRelativeResize="0"/>
          <p:nvPr/>
        </p:nvPicPr>
        <p:blipFill rotWithShape="1">
          <a:blip r:embed="rId2">
            <a:alphaModFix/>
          </a:blip>
          <a:srcRect b="0" l="0" r="0" t="0"/>
          <a:stretch/>
        </p:blipFill>
        <p:spPr>
          <a:xfrm>
            <a:off x="95668" y="86497"/>
            <a:ext cx="1451917" cy="417234"/>
          </a:xfrm>
          <a:prstGeom prst="rect">
            <a:avLst/>
          </a:prstGeom>
          <a:noFill/>
          <a:ln>
            <a:noFill/>
          </a:ln>
        </p:spPr>
      </p:pic>
      <p:pic>
        <p:nvPicPr>
          <p:cNvPr id="63" name="Google Shape;63;p14"/>
          <p:cNvPicPr preferRelativeResize="0"/>
          <p:nvPr/>
        </p:nvPicPr>
        <p:blipFill rotWithShape="1">
          <a:blip r:embed="rId3">
            <a:alphaModFix/>
          </a:blip>
          <a:srcRect b="24890" l="0" r="0" t="32979"/>
          <a:stretch/>
        </p:blipFill>
        <p:spPr>
          <a:xfrm>
            <a:off x="6638730" y="13693"/>
            <a:ext cx="2505269" cy="59368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 name="Google Shape;68;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5"/>
          <p:cNvPicPr preferRelativeResize="0"/>
          <p:nvPr/>
        </p:nvPicPr>
        <p:blipFill rotWithShape="1">
          <a:blip r:embed="rId2">
            <a:alphaModFix/>
          </a:blip>
          <a:srcRect b="0" l="0" r="0" t="0"/>
          <a:stretch/>
        </p:blipFill>
        <p:spPr>
          <a:xfrm>
            <a:off x="95668" y="86497"/>
            <a:ext cx="1451917" cy="417234"/>
          </a:xfrm>
          <a:prstGeom prst="rect">
            <a:avLst/>
          </a:prstGeom>
          <a:noFill/>
          <a:ln>
            <a:noFill/>
          </a:ln>
        </p:spPr>
      </p:pic>
      <p:pic>
        <p:nvPicPr>
          <p:cNvPr id="71" name="Google Shape;71;p15"/>
          <p:cNvPicPr preferRelativeResize="0"/>
          <p:nvPr/>
        </p:nvPicPr>
        <p:blipFill rotWithShape="1">
          <a:blip r:embed="rId3">
            <a:alphaModFix/>
          </a:blip>
          <a:srcRect b="24890" l="0" r="0" t="32979"/>
          <a:stretch/>
        </p:blipFill>
        <p:spPr>
          <a:xfrm>
            <a:off x="6638730" y="13693"/>
            <a:ext cx="2505269" cy="59368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 name="Google Shape;74;p16"/>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5" name="Google Shape;75;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 name="Google Shape;77;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0" name="Google Shape;80;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1" name="Google Shape;81;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 name="Google Shape;82;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18"/>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8" name="Google Shape;88;p18"/>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9" name="Google Shape;89;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0" name="Google Shape;90;p1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1" name="Google Shape;91;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 name="Google Shape;92;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21"/>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5" name="Google Shape;105;p21"/>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6" name="Google Shape;106;p21"/>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7" name="Google Shape;107;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9" name="Google Shape;109;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2" name="Google Shape;112;p22"/>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3" name="Google Shape;113;p2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4" name="Google Shape;114;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5" name="Google Shape;115;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6" name="Google Shape;116;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 name="Shape 117"/>
        <p:cNvGrpSpPr/>
        <p:nvPr/>
      </p:nvGrpSpPr>
      <p:grpSpPr>
        <a:xfrm>
          <a:off x="0" y="0"/>
          <a:ext cx="0" cy="0"/>
          <a:chOff x="0" y="0"/>
          <a:chExt cx="0" cy="0"/>
        </a:xfrm>
      </p:grpSpPr>
      <p:sp>
        <p:nvSpPr>
          <p:cNvPr id="118" name="Google Shape;118;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9" name="Google Shape;119;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0" name="Google Shape;120;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5" name="Google Shape;125;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ctrTitle"/>
          </p:nvPr>
        </p:nvSpPr>
        <p:spPr>
          <a:xfrm>
            <a:off x="1143000" y="1194574"/>
            <a:ext cx="6858000" cy="1241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Exploratory Data Analysis</a:t>
            </a:r>
            <a:endParaRPr/>
          </a:p>
        </p:txBody>
      </p:sp>
      <p:sp>
        <p:nvSpPr>
          <p:cNvPr id="134" name="Google Shape;134;p25"/>
          <p:cNvSpPr txBox="1"/>
          <p:nvPr>
            <p:ph idx="1" type="subTitle"/>
          </p:nvPr>
        </p:nvSpPr>
        <p:spPr>
          <a:xfrm>
            <a:off x="1373300" y="2761253"/>
            <a:ext cx="6858000" cy="1241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Sonya Pieklik, Marco Di Leo, Louie Wang, Kelly Chiu, Chris Lawson</a:t>
            </a:r>
            <a:endParaRPr/>
          </a:p>
        </p:txBody>
      </p:sp>
      <p:sp>
        <p:nvSpPr>
          <p:cNvPr id="135" name="Google Shape;135;p25"/>
          <p:cNvSpPr txBox="1"/>
          <p:nvPr>
            <p:ph type="ctrTitle"/>
          </p:nvPr>
        </p:nvSpPr>
        <p:spPr>
          <a:xfrm>
            <a:off x="790800" y="2089075"/>
            <a:ext cx="7562400" cy="72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2800"/>
              <a:t>Best Fracking </a:t>
            </a:r>
            <a:r>
              <a:rPr lang="en" sz="2800"/>
              <a:t>Hydraulic</a:t>
            </a:r>
            <a:r>
              <a:rPr lang="en" sz="2800"/>
              <a:t> Group</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628650" y="511800"/>
            <a:ext cx="7886700" cy="494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How many Null values</a:t>
            </a:r>
            <a:endParaRPr/>
          </a:p>
        </p:txBody>
      </p:sp>
      <p:sp>
        <p:nvSpPr>
          <p:cNvPr id="218" name="Google Shape;218;p34"/>
          <p:cNvSpPr txBox="1"/>
          <p:nvPr>
            <p:ph idx="1" type="body"/>
          </p:nvPr>
        </p:nvSpPr>
        <p:spPr>
          <a:xfrm>
            <a:off x="621250" y="1006495"/>
            <a:ext cx="7886700" cy="662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How many values are missing?</a:t>
            </a:r>
            <a:endParaRPr sz="1800">
              <a:solidFill>
                <a:srgbClr val="000000"/>
              </a:solidFill>
            </a:endParaRPr>
          </a:p>
          <a:p>
            <a:pPr indent="0" lvl="0" marL="0" rtl="0" algn="l">
              <a:spcBef>
                <a:spcPts val="800"/>
              </a:spcBef>
              <a:spcAft>
                <a:spcPts val="0"/>
              </a:spcAft>
              <a:buNone/>
            </a:pPr>
            <a:r>
              <a:t/>
            </a:r>
            <a:endParaRPr/>
          </a:p>
        </p:txBody>
      </p:sp>
      <p:sp>
        <p:nvSpPr>
          <p:cNvPr id="219" name="Google Shape;219;p34"/>
          <p:cNvSpPr txBox="1"/>
          <p:nvPr/>
        </p:nvSpPr>
        <p:spPr>
          <a:xfrm>
            <a:off x="3206263" y="1563200"/>
            <a:ext cx="2597400" cy="6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Stimulation Stages File</a:t>
            </a:r>
            <a:endParaRPr sz="1800">
              <a:latin typeface="Calibri"/>
              <a:ea typeface="Calibri"/>
              <a:cs typeface="Calibri"/>
              <a:sym typeface="Calibri"/>
            </a:endParaRPr>
          </a:p>
          <a:p>
            <a:pPr indent="0" lvl="0" marL="0" rtl="0" algn="ctr">
              <a:spcBef>
                <a:spcPts val="0"/>
              </a:spcBef>
              <a:spcAft>
                <a:spcPts val="0"/>
              </a:spcAft>
              <a:buNone/>
            </a:pPr>
            <a:r>
              <a:rPr lang="en" sz="1800">
                <a:latin typeface="Calibri"/>
                <a:ea typeface="Calibri"/>
                <a:cs typeface="Calibri"/>
                <a:sym typeface="Calibri"/>
              </a:rPr>
              <a:t>Total Features: 98</a:t>
            </a:r>
            <a:endParaRPr sz="1800">
              <a:latin typeface="Calibri"/>
              <a:ea typeface="Calibri"/>
              <a:cs typeface="Calibri"/>
              <a:sym typeface="Calibri"/>
            </a:endParaRPr>
          </a:p>
        </p:txBody>
      </p:sp>
      <p:sp>
        <p:nvSpPr>
          <p:cNvPr id="220" name="Google Shape;220;p34"/>
          <p:cNvSpPr txBox="1"/>
          <p:nvPr/>
        </p:nvSpPr>
        <p:spPr>
          <a:xfrm>
            <a:off x="158250" y="1563200"/>
            <a:ext cx="2597400" cy="6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Recompletion Stages</a:t>
            </a:r>
            <a:r>
              <a:rPr lang="en" sz="1800">
                <a:latin typeface="Calibri"/>
                <a:ea typeface="Calibri"/>
                <a:cs typeface="Calibri"/>
                <a:sym typeface="Calibri"/>
              </a:rPr>
              <a:t> File</a:t>
            </a:r>
            <a:endParaRPr sz="1800">
              <a:latin typeface="Calibri"/>
              <a:ea typeface="Calibri"/>
              <a:cs typeface="Calibri"/>
              <a:sym typeface="Calibri"/>
            </a:endParaRPr>
          </a:p>
          <a:p>
            <a:pPr indent="0" lvl="0" marL="0" rtl="0" algn="ctr">
              <a:spcBef>
                <a:spcPts val="0"/>
              </a:spcBef>
              <a:spcAft>
                <a:spcPts val="0"/>
              </a:spcAft>
              <a:buNone/>
            </a:pPr>
            <a:r>
              <a:rPr lang="en" sz="1800">
                <a:latin typeface="Calibri"/>
                <a:ea typeface="Calibri"/>
                <a:cs typeface="Calibri"/>
                <a:sym typeface="Calibri"/>
              </a:rPr>
              <a:t>Total Features: 99</a:t>
            </a:r>
            <a:endParaRPr sz="1800">
              <a:latin typeface="Calibri"/>
              <a:ea typeface="Calibri"/>
              <a:cs typeface="Calibri"/>
              <a:sym typeface="Calibri"/>
            </a:endParaRPr>
          </a:p>
        </p:txBody>
      </p:sp>
      <p:sp>
        <p:nvSpPr>
          <p:cNvPr id="221" name="Google Shape;221;p34"/>
          <p:cNvSpPr txBox="1"/>
          <p:nvPr/>
        </p:nvSpPr>
        <p:spPr>
          <a:xfrm>
            <a:off x="6148300" y="1563200"/>
            <a:ext cx="2597400" cy="6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Monthly Production </a:t>
            </a:r>
            <a:r>
              <a:rPr lang="en" sz="1800">
                <a:latin typeface="Calibri"/>
                <a:ea typeface="Calibri"/>
                <a:cs typeface="Calibri"/>
                <a:sym typeface="Calibri"/>
              </a:rPr>
              <a:t>File</a:t>
            </a:r>
            <a:endParaRPr sz="1800">
              <a:latin typeface="Calibri"/>
              <a:ea typeface="Calibri"/>
              <a:cs typeface="Calibri"/>
              <a:sym typeface="Calibri"/>
            </a:endParaRPr>
          </a:p>
          <a:p>
            <a:pPr indent="0" lvl="0" marL="0" rtl="0" algn="ctr">
              <a:spcBef>
                <a:spcPts val="0"/>
              </a:spcBef>
              <a:spcAft>
                <a:spcPts val="0"/>
              </a:spcAft>
              <a:buNone/>
            </a:pPr>
            <a:r>
              <a:rPr lang="en" sz="1800">
                <a:latin typeface="Calibri"/>
                <a:ea typeface="Calibri"/>
                <a:cs typeface="Calibri"/>
                <a:sym typeface="Calibri"/>
              </a:rPr>
              <a:t>Total Features: 8</a:t>
            </a:r>
            <a:endParaRPr sz="1800">
              <a:latin typeface="Calibri"/>
              <a:ea typeface="Calibri"/>
              <a:cs typeface="Calibri"/>
              <a:sym typeface="Calibri"/>
            </a:endParaRPr>
          </a:p>
        </p:txBody>
      </p:sp>
      <p:graphicFrame>
        <p:nvGraphicFramePr>
          <p:cNvPr id="222" name="Google Shape;222;p34"/>
          <p:cNvGraphicFramePr/>
          <p:nvPr/>
        </p:nvGraphicFramePr>
        <p:xfrm>
          <a:off x="338800" y="2328300"/>
          <a:ext cx="3000000" cy="3000000"/>
        </p:xfrm>
        <a:graphic>
          <a:graphicData uri="http://schemas.openxmlformats.org/drawingml/2006/table">
            <a:tbl>
              <a:tblPr>
                <a:noFill/>
                <a:tableStyleId>{55046C86-67D5-48B8-B94C-19620B950E81}</a:tableStyleId>
              </a:tblPr>
              <a:tblGrid>
                <a:gridCol w="1208425"/>
                <a:gridCol w="1208425"/>
              </a:tblGrid>
              <a:tr h="483050">
                <a:tc>
                  <a:txBody>
                    <a:bodyPr/>
                    <a:lstStyle/>
                    <a:p>
                      <a:pPr indent="0" lvl="0" marL="0" rtl="0" algn="ctr">
                        <a:spcBef>
                          <a:spcPts val="0"/>
                        </a:spcBef>
                        <a:spcAft>
                          <a:spcPts val="0"/>
                        </a:spcAft>
                        <a:buNone/>
                      </a:pPr>
                      <a:r>
                        <a:rPr lang="en"/>
                        <a:t>% Missing</a:t>
                      </a:r>
                      <a:endParaRPr/>
                    </a:p>
                  </a:txBody>
                  <a:tcPr marT="91425" marB="91425" marR="91425" marL="91425"/>
                </a:tc>
                <a:tc>
                  <a:txBody>
                    <a:bodyPr/>
                    <a:lstStyle/>
                    <a:p>
                      <a:pPr indent="0" lvl="0" marL="0" rtl="0" algn="ctr">
                        <a:spcBef>
                          <a:spcPts val="0"/>
                        </a:spcBef>
                        <a:spcAft>
                          <a:spcPts val="0"/>
                        </a:spcAft>
                        <a:buNone/>
                      </a:pPr>
                      <a:r>
                        <a:rPr lang="en"/>
                        <a:t># Features</a:t>
                      </a:r>
                      <a:endParaRPr/>
                    </a:p>
                  </a:txBody>
                  <a:tcPr marT="91425" marB="91425" marR="91425" marL="91425"/>
                </a:tc>
              </a:tr>
              <a:tr h="483050">
                <a:tc>
                  <a:txBody>
                    <a:bodyPr/>
                    <a:lstStyle/>
                    <a:p>
                      <a:pPr indent="0" lvl="0" marL="0" rtl="0" algn="ctr">
                        <a:spcBef>
                          <a:spcPts val="0"/>
                        </a:spcBef>
                        <a:spcAft>
                          <a:spcPts val="0"/>
                        </a:spcAft>
                        <a:buNone/>
                      </a:pPr>
                      <a:r>
                        <a:rPr lang="en"/>
                        <a:t>[0%, 25%)</a:t>
                      </a:r>
                      <a:endParaRPr/>
                    </a:p>
                  </a:txBody>
                  <a:tcPr marT="91425" marB="91425" marR="91425" marL="91425"/>
                </a:tc>
                <a:tc>
                  <a:txBody>
                    <a:bodyPr/>
                    <a:lstStyle/>
                    <a:p>
                      <a:pPr indent="0" lvl="0" marL="0" rtl="0" algn="ctr">
                        <a:spcBef>
                          <a:spcPts val="0"/>
                        </a:spcBef>
                        <a:spcAft>
                          <a:spcPts val="0"/>
                        </a:spcAft>
                        <a:buNone/>
                      </a:pPr>
                      <a:r>
                        <a:rPr lang="en"/>
                        <a:t>59</a:t>
                      </a:r>
                      <a:endParaRPr/>
                    </a:p>
                  </a:txBody>
                  <a:tcPr marT="91425" marB="91425" marR="91425" marL="91425"/>
                </a:tc>
              </a:tr>
              <a:tr h="483050">
                <a:tc>
                  <a:txBody>
                    <a:bodyPr/>
                    <a:lstStyle/>
                    <a:p>
                      <a:pPr indent="0" lvl="0" marL="0" rtl="0" algn="ctr">
                        <a:spcBef>
                          <a:spcPts val="0"/>
                        </a:spcBef>
                        <a:spcAft>
                          <a:spcPts val="0"/>
                        </a:spcAft>
                        <a:buNone/>
                      </a:pPr>
                      <a:r>
                        <a:rPr lang="en"/>
                        <a:t>[25%, 50%)</a:t>
                      </a:r>
                      <a:endParaRPr/>
                    </a:p>
                  </a:txBody>
                  <a:tcPr marT="91425" marB="91425" marR="91425" marL="91425"/>
                </a:tc>
                <a:tc>
                  <a:txBody>
                    <a:bodyPr/>
                    <a:lstStyle/>
                    <a:p>
                      <a:pPr indent="0" lvl="0" marL="0" rtl="0" algn="ctr">
                        <a:spcBef>
                          <a:spcPts val="0"/>
                        </a:spcBef>
                        <a:spcAft>
                          <a:spcPts val="0"/>
                        </a:spcAft>
                        <a:buNone/>
                      </a:pPr>
                      <a:r>
                        <a:rPr lang="en"/>
                        <a:t>7</a:t>
                      </a:r>
                      <a:endParaRPr/>
                    </a:p>
                  </a:txBody>
                  <a:tcPr marT="91425" marB="91425" marR="91425" marL="91425"/>
                </a:tc>
              </a:tr>
              <a:tr h="483050">
                <a:tc>
                  <a:txBody>
                    <a:bodyPr/>
                    <a:lstStyle/>
                    <a:p>
                      <a:pPr indent="0" lvl="0" marL="0" rtl="0" algn="ctr">
                        <a:spcBef>
                          <a:spcPts val="0"/>
                        </a:spcBef>
                        <a:spcAft>
                          <a:spcPts val="0"/>
                        </a:spcAft>
                        <a:buNone/>
                      </a:pPr>
                      <a:r>
                        <a:rPr lang="en"/>
                        <a:t>[50%, 75%)</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r>
              <a:tr h="483050">
                <a:tc>
                  <a:txBody>
                    <a:bodyPr/>
                    <a:lstStyle/>
                    <a:p>
                      <a:pPr indent="0" lvl="0" marL="0" rtl="0" algn="ctr">
                        <a:spcBef>
                          <a:spcPts val="0"/>
                        </a:spcBef>
                        <a:spcAft>
                          <a:spcPts val="0"/>
                        </a:spcAft>
                        <a:buNone/>
                      </a:pPr>
                      <a:r>
                        <a:rPr lang="en"/>
                        <a:t>[75%, 100%]</a:t>
                      </a:r>
                      <a:endParaRPr/>
                    </a:p>
                  </a:txBody>
                  <a:tcPr marT="91425" marB="91425" marR="91425" marL="91425"/>
                </a:tc>
                <a:tc>
                  <a:txBody>
                    <a:bodyPr/>
                    <a:lstStyle/>
                    <a:p>
                      <a:pPr indent="0" lvl="0" marL="0" rtl="0" algn="ctr">
                        <a:spcBef>
                          <a:spcPts val="0"/>
                        </a:spcBef>
                        <a:spcAft>
                          <a:spcPts val="0"/>
                        </a:spcAft>
                        <a:buNone/>
                      </a:pPr>
                      <a:r>
                        <a:rPr lang="en"/>
                        <a:t>23</a:t>
                      </a:r>
                      <a:endParaRPr/>
                    </a:p>
                  </a:txBody>
                  <a:tcPr marT="91425" marB="91425" marR="91425" marL="91425"/>
                </a:tc>
              </a:tr>
            </a:tbl>
          </a:graphicData>
        </a:graphic>
      </p:graphicFrame>
      <p:graphicFrame>
        <p:nvGraphicFramePr>
          <p:cNvPr id="223" name="Google Shape;223;p34"/>
          <p:cNvGraphicFramePr/>
          <p:nvPr/>
        </p:nvGraphicFramePr>
        <p:xfrm>
          <a:off x="3386813" y="2328300"/>
          <a:ext cx="3000000" cy="3000000"/>
        </p:xfrm>
        <a:graphic>
          <a:graphicData uri="http://schemas.openxmlformats.org/drawingml/2006/table">
            <a:tbl>
              <a:tblPr>
                <a:noFill/>
                <a:tableStyleId>{55046C86-67D5-48B8-B94C-19620B950E81}</a:tableStyleId>
              </a:tblPr>
              <a:tblGrid>
                <a:gridCol w="1208425"/>
                <a:gridCol w="1208425"/>
              </a:tblGrid>
              <a:tr h="483050">
                <a:tc>
                  <a:txBody>
                    <a:bodyPr/>
                    <a:lstStyle/>
                    <a:p>
                      <a:pPr indent="0" lvl="0" marL="0" rtl="0" algn="ctr">
                        <a:spcBef>
                          <a:spcPts val="0"/>
                        </a:spcBef>
                        <a:spcAft>
                          <a:spcPts val="0"/>
                        </a:spcAft>
                        <a:buNone/>
                      </a:pPr>
                      <a:r>
                        <a:rPr lang="en"/>
                        <a:t>% Missing</a:t>
                      </a:r>
                      <a:endParaRPr/>
                    </a:p>
                  </a:txBody>
                  <a:tcPr marT="91425" marB="91425" marR="91425" marL="91425"/>
                </a:tc>
                <a:tc>
                  <a:txBody>
                    <a:bodyPr/>
                    <a:lstStyle/>
                    <a:p>
                      <a:pPr indent="0" lvl="0" marL="0" rtl="0" algn="ctr">
                        <a:spcBef>
                          <a:spcPts val="0"/>
                        </a:spcBef>
                        <a:spcAft>
                          <a:spcPts val="0"/>
                        </a:spcAft>
                        <a:buNone/>
                      </a:pPr>
                      <a:r>
                        <a:rPr lang="en"/>
                        <a:t># Features</a:t>
                      </a:r>
                      <a:endParaRPr/>
                    </a:p>
                  </a:txBody>
                  <a:tcPr marT="91425" marB="91425" marR="91425" marL="91425"/>
                </a:tc>
              </a:tr>
              <a:tr h="483050">
                <a:tc>
                  <a:txBody>
                    <a:bodyPr/>
                    <a:lstStyle/>
                    <a:p>
                      <a:pPr indent="0" lvl="0" marL="0" rtl="0" algn="ctr">
                        <a:spcBef>
                          <a:spcPts val="0"/>
                        </a:spcBef>
                        <a:spcAft>
                          <a:spcPts val="0"/>
                        </a:spcAft>
                        <a:buClr>
                          <a:schemeClr val="dk1"/>
                        </a:buClr>
                        <a:buSzPts val="1100"/>
                        <a:buFont typeface="Arial"/>
                        <a:buNone/>
                      </a:pPr>
                      <a:r>
                        <a:rPr lang="en">
                          <a:solidFill>
                            <a:schemeClr val="dk1"/>
                          </a:solidFill>
                        </a:rPr>
                        <a:t>[0%, 25%)</a:t>
                      </a:r>
                      <a:endParaRPr/>
                    </a:p>
                  </a:txBody>
                  <a:tcPr marT="91425" marB="91425" marR="91425" marL="91425"/>
                </a:tc>
                <a:tc>
                  <a:txBody>
                    <a:bodyPr/>
                    <a:lstStyle/>
                    <a:p>
                      <a:pPr indent="0" lvl="0" marL="0" rtl="0" algn="ctr">
                        <a:spcBef>
                          <a:spcPts val="0"/>
                        </a:spcBef>
                        <a:spcAft>
                          <a:spcPts val="0"/>
                        </a:spcAft>
                        <a:buNone/>
                      </a:pPr>
                      <a:r>
                        <a:rPr lang="en"/>
                        <a:t>61</a:t>
                      </a:r>
                      <a:endParaRPr/>
                    </a:p>
                  </a:txBody>
                  <a:tcPr marT="91425" marB="91425" marR="91425" marL="91425"/>
                </a:tc>
              </a:tr>
              <a:tr h="483050">
                <a:tc>
                  <a:txBody>
                    <a:bodyPr/>
                    <a:lstStyle/>
                    <a:p>
                      <a:pPr indent="0" lvl="0" marL="0" rtl="0" algn="ctr">
                        <a:spcBef>
                          <a:spcPts val="0"/>
                        </a:spcBef>
                        <a:spcAft>
                          <a:spcPts val="0"/>
                        </a:spcAft>
                        <a:buClr>
                          <a:schemeClr val="dk1"/>
                        </a:buClr>
                        <a:buSzPts val="1100"/>
                        <a:buFont typeface="Arial"/>
                        <a:buNone/>
                      </a:pPr>
                      <a:r>
                        <a:rPr lang="en">
                          <a:solidFill>
                            <a:schemeClr val="dk1"/>
                          </a:solidFill>
                        </a:rPr>
                        <a:t>[25%, 50%)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483050">
                <a:tc>
                  <a:txBody>
                    <a:bodyPr/>
                    <a:lstStyle/>
                    <a:p>
                      <a:pPr indent="0" lvl="0" marL="0" rtl="0" algn="ctr">
                        <a:spcBef>
                          <a:spcPts val="0"/>
                        </a:spcBef>
                        <a:spcAft>
                          <a:spcPts val="0"/>
                        </a:spcAft>
                        <a:buClr>
                          <a:schemeClr val="dk1"/>
                        </a:buClr>
                        <a:buSzPts val="1100"/>
                        <a:buFont typeface="Arial"/>
                        <a:buNone/>
                      </a:pPr>
                      <a:r>
                        <a:rPr lang="en">
                          <a:solidFill>
                            <a:schemeClr val="dk1"/>
                          </a:solidFill>
                        </a:rPr>
                        <a:t>[50%, 75%)</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r>
              <a:tr h="483050">
                <a:tc>
                  <a:txBody>
                    <a:bodyPr/>
                    <a:lstStyle/>
                    <a:p>
                      <a:pPr indent="0" lvl="0" marL="0" rtl="0" algn="ctr">
                        <a:spcBef>
                          <a:spcPts val="0"/>
                        </a:spcBef>
                        <a:spcAft>
                          <a:spcPts val="0"/>
                        </a:spcAft>
                        <a:buClr>
                          <a:schemeClr val="dk1"/>
                        </a:buClr>
                        <a:buSzPts val="1100"/>
                        <a:buFont typeface="Arial"/>
                        <a:buNone/>
                      </a:pPr>
                      <a:r>
                        <a:rPr lang="en">
                          <a:solidFill>
                            <a:schemeClr val="dk1"/>
                          </a:solidFill>
                        </a:rPr>
                        <a:t>[75%, 100%]</a:t>
                      </a:r>
                      <a:endParaRPr/>
                    </a:p>
                  </a:txBody>
                  <a:tcPr marT="91425" marB="91425" marR="91425" marL="91425"/>
                </a:tc>
                <a:tc>
                  <a:txBody>
                    <a:bodyPr/>
                    <a:lstStyle/>
                    <a:p>
                      <a:pPr indent="0" lvl="0" marL="0" rtl="0" algn="ctr">
                        <a:spcBef>
                          <a:spcPts val="0"/>
                        </a:spcBef>
                        <a:spcAft>
                          <a:spcPts val="0"/>
                        </a:spcAft>
                        <a:buNone/>
                      </a:pPr>
                      <a:r>
                        <a:rPr lang="en"/>
                        <a:t>23</a:t>
                      </a:r>
                      <a:endParaRPr/>
                    </a:p>
                  </a:txBody>
                  <a:tcPr marT="91425" marB="91425" marR="91425" marL="91425"/>
                </a:tc>
              </a:tr>
            </a:tbl>
          </a:graphicData>
        </a:graphic>
      </p:graphicFrame>
      <p:graphicFrame>
        <p:nvGraphicFramePr>
          <p:cNvPr id="224" name="Google Shape;224;p34"/>
          <p:cNvGraphicFramePr/>
          <p:nvPr/>
        </p:nvGraphicFramePr>
        <p:xfrm>
          <a:off x="6328838" y="2328300"/>
          <a:ext cx="3000000" cy="3000000"/>
        </p:xfrm>
        <a:graphic>
          <a:graphicData uri="http://schemas.openxmlformats.org/drawingml/2006/table">
            <a:tbl>
              <a:tblPr>
                <a:noFill/>
                <a:tableStyleId>{55046C86-67D5-48B8-B94C-19620B950E81}</a:tableStyleId>
              </a:tblPr>
              <a:tblGrid>
                <a:gridCol w="1208425"/>
                <a:gridCol w="1208425"/>
              </a:tblGrid>
              <a:tr h="483050">
                <a:tc>
                  <a:txBody>
                    <a:bodyPr/>
                    <a:lstStyle/>
                    <a:p>
                      <a:pPr indent="0" lvl="0" marL="0" rtl="0" algn="ctr">
                        <a:spcBef>
                          <a:spcPts val="0"/>
                        </a:spcBef>
                        <a:spcAft>
                          <a:spcPts val="0"/>
                        </a:spcAft>
                        <a:buNone/>
                      </a:pPr>
                      <a:r>
                        <a:rPr lang="en"/>
                        <a:t>% Missing</a:t>
                      </a:r>
                      <a:endParaRPr/>
                    </a:p>
                  </a:txBody>
                  <a:tcPr marT="91425" marB="91425" marR="91425" marL="91425"/>
                </a:tc>
                <a:tc>
                  <a:txBody>
                    <a:bodyPr/>
                    <a:lstStyle/>
                    <a:p>
                      <a:pPr indent="0" lvl="0" marL="0" rtl="0" algn="ctr">
                        <a:spcBef>
                          <a:spcPts val="0"/>
                        </a:spcBef>
                        <a:spcAft>
                          <a:spcPts val="0"/>
                        </a:spcAft>
                        <a:buNone/>
                      </a:pPr>
                      <a:r>
                        <a:rPr lang="en"/>
                        <a:t># Features</a:t>
                      </a:r>
                      <a:endParaRPr/>
                    </a:p>
                  </a:txBody>
                  <a:tcPr marT="91425" marB="91425" marR="91425" marL="91425"/>
                </a:tc>
              </a:tr>
              <a:tr h="483050">
                <a:tc>
                  <a:txBody>
                    <a:bodyPr/>
                    <a:lstStyle/>
                    <a:p>
                      <a:pPr indent="0" lvl="0" marL="0" rtl="0" algn="ctr">
                        <a:spcBef>
                          <a:spcPts val="0"/>
                        </a:spcBef>
                        <a:spcAft>
                          <a:spcPts val="0"/>
                        </a:spcAft>
                        <a:buClr>
                          <a:schemeClr val="dk1"/>
                        </a:buClr>
                        <a:buSzPts val="1100"/>
                        <a:buFont typeface="Arial"/>
                        <a:buNone/>
                      </a:pPr>
                      <a:r>
                        <a:rPr lang="en">
                          <a:solidFill>
                            <a:schemeClr val="dk1"/>
                          </a:solidFill>
                        </a:rPr>
                        <a:t>[0%, 25%)</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483050">
                <a:tc>
                  <a:txBody>
                    <a:bodyPr/>
                    <a:lstStyle/>
                    <a:p>
                      <a:pPr indent="0" lvl="0" marL="0" rtl="0" algn="ctr">
                        <a:spcBef>
                          <a:spcPts val="0"/>
                        </a:spcBef>
                        <a:spcAft>
                          <a:spcPts val="0"/>
                        </a:spcAft>
                        <a:buClr>
                          <a:schemeClr val="dk1"/>
                        </a:buClr>
                        <a:buSzPts val="1100"/>
                        <a:buFont typeface="Arial"/>
                        <a:buNone/>
                      </a:pPr>
                      <a:r>
                        <a:rPr lang="en">
                          <a:solidFill>
                            <a:schemeClr val="dk1"/>
                          </a:solidFill>
                        </a:rPr>
                        <a:t>[25%, 50%)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483050">
                <a:tc>
                  <a:txBody>
                    <a:bodyPr/>
                    <a:lstStyle/>
                    <a:p>
                      <a:pPr indent="0" lvl="0" marL="0" rtl="0" algn="ctr">
                        <a:spcBef>
                          <a:spcPts val="0"/>
                        </a:spcBef>
                        <a:spcAft>
                          <a:spcPts val="0"/>
                        </a:spcAft>
                        <a:buClr>
                          <a:schemeClr val="dk1"/>
                        </a:buClr>
                        <a:buSzPts val="1100"/>
                        <a:buFont typeface="Arial"/>
                        <a:buNone/>
                      </a:pPr>
                      <a:r>
                        <a:rPr lang="en">
                          <a:solidFill>
                            <a:schemeClr val="dk1"/>
                          </a:solidFill>
                        </a:rPr>
                        <a:t>[50%, 75%)</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483050">
                <a:tc>
                  <a:txBody>
                    <a:bodyPr/>
                    <a:lstStyle/>
                    <a:p>
                      <a:pPr indent="0" lvl="0" marL="0" rtl="0" algn="ctr">
                        <a:spcBef>
                          <a:spcPts val="0"/>
                        </a:spcBef>
                        <a:spcAft>
                          <a:spcPts val="0"/>
                        </a:spcAft>
                        <a:buClr>
                          <a:schemeClr val="dk1"/>
                        </a:buClr>
                        <a:buSzPts val="1100"/>
                        <a:buFont typeface="Arial"/>
                        <a:buNone/>
                      </a:pPr>
                      <a:r>
                        <a:rPr lang="en">
                          <a:solidFill>
                            <a:schemeClr val="dk1"/>
                          </a:solidFill>
                        </a:rPr>
                        <a:t>[75%, 100%]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624775" y="408775"/>
            <a:ext cx="7886700" cy="494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Duplicate Samples</a:t>
            </a:r>
            <a:endParaRPr/>
          </a:p>
        </p:txBody>
      </p:sp>
      <p:sp>
        <p:nvSpPr>
          <p:cNvPr id="230" name="Google Shape;230;p35"/>
          <p:cNvSpPr txBox="1"/>
          <p:nvPr>
            <p:ph idx="1" type="body"/>
          </p:nvPr>
        </p:nvSpPr>
        <p:spPr>
          <a:xfrm>
            <a:off x="115500" y="776900"/>
            <a:ext cx="8960700" cy="38427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Only the Monthly Production file had duplicate samples. </a:t>
            </a:r>
            <a:endParaRPr/>
          </a:p>
          <a:p>
            <a:pPr indent="-317500" lvl="1" marL="914400" rtl="0" algn="l">
              <a:spcBef>
                <a:spcPts val="0"/>
              </a:spcBef>
              <a:spcAft>
                <a:spcPts val="0"/>
              </a:spcAft>
              <a:buSzPts val="1400"/>
              <a:buChar char="○"/>
            </a:pPr>
            <a:r>
              <a:rPr lang="en"/>
              <a:t>5699 sample duplicates out of 21968 samples</a:t>
            </a:r>
            <a:endParaRPr/>
          </a:p>
          <a:p>
            <a:pPr indent="0" lvl="0" marL="914400" rtl="0" algn="l">
              <a:spcBef>
                <a:spcPts val="800"/>
              </a:spcBef>
              <a:spcAft>
                <a:spcPts val="0"/>
              </a:spcAft>
              <a:buNone/>
            </a:pPr>
            <a:r>
              <a:t/>
            </a:r>
            <a:endParaRPr/>
          </a:p>
        </p:txBody>
      </p:sp>
      <p:pic>
        <p:nvPicPr>
          <p:cNvPr id="231" name="Google Shape;231;p35"/>
          <p:cNvPicPr preferRelativeResize="0"/>
          <p:nvPr/>
        </p:nvPicPr>
        <p:blipFill>
          <a:blip r:embed="rId3">
            <a:alphaModFix/>
          </a:blip>
          <a:stretch>
            <a:fillRect/>
          </a:stretch>
        </p:blipFill>
        <p:spPr>
          <a:xfrm>
            <a:off x="1035175" y="1831699"/>
            <a:ext cx="6469676" cy="2625500"/>
          </a:xfrm>
          <a:prstGeom prst="rect">
            <a:avLst/>
          </a:prstGeom>
          <a:noFill/>
          <a:ln>
            <a:noFill/>
          </a:ln>
        </p:spPr>
      </p:pic>
      <p:sp>
        <p:nvSpPr>
          <p:cNvPr id="232" name="Google Shape;232;p35"/>
          <p:cNvSpPr/>
          <p:nvPr/>
        </p:nvSpPr>
        <p:spPr>
          <a:xfrm>
            <a:off x="1732200" y="2654850"/>
            <a:ext cx="5727300" cy="32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1732200" y="2981250"/>
            <a:ext cx="5727300" cy="32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1732200" y="3307650"/>
            <a:ext cx="5727300" cy="32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1732200" y="3634050"/>
            <a:ext cx="5727300" cy="32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1732200" y="3960450"/>
            <a:ext cx="5727300" cy="32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2571325" y="102125"/>
            <a:ext cx="36303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Duplicate Features</a:t>
            </a:r>
            <a:endParaRPr/>
          </a:p>
        </p:txBody>
      </p:sp>
      <p:sp>
        <p:nvSpPr>
          <p:cNvPr id="242" name="Google Shape;242;p36"/>
          <p:cNvSpPr txBox="1"/>
          <p:nvPr>
            <p:ph idx="1" type="body"/>
          </p:nvPr>
        </p:nvSpPr>
        <p:spPr>
          <a:xfrm>
            <a:off x="628650" y="750975"/>
            <a:ext cx="7886700" cy="14817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On average, a feature will appear 2.365482234 times in all of the datasets.</a:t>
            </a:r>
            <a:endParaRPr/>
          </a:p>
          <a:p>
            <a:pPr indent="-317500" lvl="1" marL="914400" rtl="0" algn="l">
              <a:spcBef>
                <a:spcPts val="0"/>
              </a:spcBef>
              <a:spcAft>
                <a:spcPts val="0"/>
              </a:spcAft>
              <a:buSzPts val="1400"/>
              <a:buChar char="○"/>
            </a:pPr>
            <a:r>
              <a:rPr lang="en"/>
              <a:t>UWI feature appears on all four datasets</a:t>
            </a:r>
            <a:endParaRPr/>
          </a:p>
          <a:p>
            <a:pPr indent="-317500" lvl="1" marL="914400" rtl="0" algn="l">
              <a:spcBef>
                <a:spcPts val="0"/>
              </a:spcBef>
              <a:spcAft>
                <a:spcPts val="0"/>
              </a:spcAft>
              <a:buSzPts val="1400"/>
              <a:buChar char="○"/>
            </a:pPr>
            <a:r>
              <a:rPr lang="en"/>
              <a:t>STG (stage) type features have a higher frequency </a:t>
            </a:r>
            <a:endParaRPr/>
          </a:p>
          <a:p>
            <a:pPr indent="-317500" lvl="1" marL="914400" rtl="0" algn="l">
              <a:spcBef>
                <a:spcPts val="0"/>
              </a:spcBef>
              <a:spcAft>
                <a:spcPts val="0"/>
              </a:spcAft>
              <a:buSzPts val="1400"/>
              <a:buChar char="○"/>
            </a:pPr>
            <a:r>
              <a:rPr lang="en"/>
              <a:t>Monthly production features only appear in file (besides UWI)</a:t>
            </a:r>
            <a:endParaRPr/>
          </a:p>
          <a:p>
            <a:pPr indent="-317500" lvl="1" marL="914400" rtl="0" algn="l">
              <a:spcBef>
                <a:spcPts val="0"/>
              </a:spcBef>
              <a:spcAft>
                <a:spcPts val="0"/>
              </a:spcAft>
              <a:buSzPts val="1400"/>
              <a:buChar char="○"/>
            </a:pPr>
            <a:r>
              <a:rPr lang="en"/>
              <a:t>How to read frequency charts:</a:t>
            </a:r>
            <a:endParaRPr/>
          </a:p>
        </p:txBody>
      </p:sp>
      <p:pic>
        <p:nvPicPr>
          <p:cNvPr id="243" name="Google Shape;243;p36" title="Chart"/>
          <p:cNvPicPr preferRelativeResize="0"/>
          <p:nvPr/>
        </p:nvPicPr>
        <p:blipFill>
          <a:blip r:embed="rId3">
            <a:alphaModFix/>
          </a:blip>
          <a:stretch>
            <a:fillRect/>
          </a:stretch>
        </p:blipFill>
        <p:spPr>
          <a:xfrm>
            <a:off x="2112350" y="2533100"/>
            <a:ext cx="4548250" cy="2558400"/>
          </a:xfrm>
          <a:prstGeom prst="rect">
            <a:avLst/>
          </a:prstGeom>
          <a:noFill/>
          <a:ln>
            <a:noFill/>
          </a:ln>
        </p:spPr>
      </p:pic>
      <p:sp>
        <p:nvSpPr>
          <p:cNvPr id="244" name="Google Shape;244;p36"/>
          <p:cNvSpPr/>
          <p:nvPr/>
        </p:nvSpPr>
        <p:spPr>
          <a:xfrm>
            <a:off x="1674425" y="2910925"/>
            <a:ext cx="772800" cy="19836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p:nvPr/>
        </p:nvSpPr>
        <p:spPr>
          <a:xfrm rot="-5400000">
            <a:off x="5860575" y="3189450"/>
            <a:ext cx="240300" cy="3477900"/>
          </a:xfrm>
          <a:prstGeom prst="bentArrow">
            <a:avLst>
              <a:gd fmla="val 21244"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6"/>
          <p:cNvSpPr/>
          <p:nvPr/>
        </p:nvSpPr>
        <p:spPr>
          <a:xfrm flipH="1" rot="-5400000">
            <a:off x="6190800" y="914300"/>
            <a:ext cx="240300" cy="3477900"/>
          </a:xfrm>
          <a:prstGeom prst="bentArrow">
            <a:avLst>
              <a:gd fmla="val 21244"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txBox="1"/>
          <p:nvPr/>
        </p:nvSpPr>
        <p:spPr>
          <a:xfrm>
            <a:off x="8049900" y="2370000"/>
            <a:ext cx="12795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File </a:t>
            </a:r>
            <a:r>
              <a:rPr lang="en">
                <a:latin typeface="Calibri"/>
                <a:ea typeface="Calibri"/>
                <a:cs typeface="Calibri"/>
                <a:sym typeface="Calibri"/>
              </a:rPr>
              <a:t>origin</a:t>
            </a:r>
            <a:endParaRPr>
              <a:latin typeface="Calibri"/>
              <a:ea typeface="Calibri"/>
              <a:cs typeface="Calibri"/>
              <a:sym typeface="Calibri"/>
            </a:endParaRPr>
          </a:p>
        </p:txBody>
      </p:sp>
      <p:sp>
        <p:nvSpPr>
          <p:cNvPr id="248" name="Google Shape;248;p36"/>
          <p:cNvSpPr txBox="1"/>
          <p:nvPr/>
        </p:nvSpPr>
        <p:spPr>
          <a:xfrm>
            <a:off x="7685175" y="4825700"/>
            <a:ext cx="15327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Count/</a:t>
            </a:r>
            <a:r>
              <a:rPr lang="en">
                <a:latin typeface="Calibri"/>
                <a:ea typeface="Calibri"/>
                <a:cs typeface="Calibri"/>
                <a:sym typeface="Calibri"/>
              </a:rPr>
              <a:t>Frequency</a:t>
            </a:r>
            <a:endParaRPr>
              <a:latin typeface="Calibri"/>
              <a:ea typeface="Calibri"/>
              <a:cs typeface="Calibri"/>
              <a:sym typeface="Calibri"/>
            </a:endParaRPr>
          </a:p>
        </p:txBody>
      </p:sp>
      <p:sp>
        <p:nvSpPr>
          <p:cNvPr id="249" name="Google Shape;249;p36"/>
          <p:cNvSpPr txBox="1"/>
          <p:nvPr/>
        </p:nvSpPr>
        <p:spPr>
          <a:xfrm>
            <a:off x="935950" y="3563525"/>
            <a:ext cx="832800" cy="8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Feature Names</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55" name="Google Shape;255;p3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56" name="Google Shape;256;p37" title="Chart"/>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62" name="Google Shape;262;p38"/>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63" name="Google Shape;263;p38" title="Chart"/>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69" name="Google Shape;269;p3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70" name="Google Shape;270;p39" title="Chart"/>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76" name="Google Shape;276;p4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77" name="Google Shape;277;p40" title="Chart"/>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83" name="Google Shape;283;p4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84" name="Google Shape;284;p41" title="Chart"/>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90" name="Google Shape;290;p4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91" name="Google Shape;291;p42" title="Chart"/>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97" name="Google Shape;297;p4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98" name="Google Shape;298;p43" title="Chart"/>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628650" y="511800"/>
            <a:ext cx="7886700" cy="494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Preview Data</a:t>
            </a:r>
            <a:endParaRPr/>
          </a:p>
        </p:txBody>
      </p:sp>
      <p:sp>
        <p:nvSpPr>
          <p:cNvPr id="141" name="Google Shape;141;p26"/>
          <p:cNvSpPr txBox="1"/>
          <p:nvPr>
            <p:ph idx="1" type="body"/>
          </p:nvPr>
        </p:nvSpPr>
        <p:spPr>
          <a:xfrm>
            <a:off x="0" y="1113150"/>
            <a:ext cx="4246500" cy="37137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C</a:t>
            </a:r>
            <a:r>
              <a:rPr lang="en"/>
              <a:t>olumn names and types of data</a:t>
            </a:r>
            <a:endParaRPr/>
          </a:p>
          <a:p>
            <a:pPr indent="-317500" lvl="1" marL="914400" rtl="0" algn="l">
              <a:spcBef>
                <a:spcPts val="400"/>
              </a:spcBef>
              <a:spcAft>
                <a:spcPts val="0"/>
              </a:spcAft>
              <a:buSzPts val="1400"/>
              <a:buChar char="○"/>
            </a:pPr>
            <a:r>
              <a:rPr lang="en"/>
              <a:t>Each column represents a feature</a:t>
            </a:r>
            <a:endParaRPr/>
          </a:p>
          <a:p>
            <a:pPr indent="-317500" lvl="1" marL="914400" rtl="0" algn="l">
              <a:spcBef>
                <a:spcPts val="400"/>
              </a:spcBef>
              <a:spcAft>
                <a:spcPts val="0"/>
              </a:spcAft>
              <a:buSzPts val="1400"/>
              <a:buChar char="○"/>
            </a:pPr>
            <a:r>
              <a:rPr b="1" lang="en"/>
              <a:t>49.231</a:t>
            </a:r>
            <a:r>
              <a:rPr b="1" lang="en"/>
              <a:t>%</a:t>
            </a:r>
            <a:r>
              <a:rPr lang="en"/>
              <a:t> quantitative data </a:t>
            </a:r>
            <a:endParaRPr/>
          </a:p>
          <a:p>
            <a:pPr indent="-317500" lvl="1" marL="914400" rtl="0" algn="l">
              <a:spcBef>
                <a:spcPts val="400"/>
              </a:spcBef>
              <a:spcAft>
                <a:spcPts val="0"/>
              </a:spcAft>
              <a:buSzPts val="1400"/>
              <a:buChar char="○"/>
            </a:pPr>
            <a:r>
              <a:rPr b="1" lang="en"/>
              <a:t>50.769%</a:t>
            </a:r>
            <a:r>
              <a:rPr lang="en"/>
              <a:t> </a:t>
            </a:r>
            <a:r>
              <a:rPr lang="en"/>
              <a:t>qualitative data </a:t>
            </a:r>
            <a:endParaRPr/>
          </a:p>
          <a:p>
            <a:pPr indent="-317500" lvl="0" marL="457200" rtl="0" algn="l">
              <a:spcBef>
                <a:spcPts val="800"/>
              </a:spcBef>
              <a:spcAft>
                <a:spcPts val="0"/>
              </a:spcAft>
              <a:buSzPts val="1400"/>
              <a:buChar char="●"/>
            </a:pPr>
            <a:r>
              <a:rPr lang="en"/>
              <a:t>Features we did not understand</a:t>
            </a:r>
            <a:endParaRPr/>
          </a:p>
          <a:p>
            <a:pPr indent="-342900" lvl="1" marL="914400" rtl="0" algn="l">
              <a:lnSpc>
                <a:spcPct val="100000"/>
              </a:lnSpc>
              <a:spcBef>
                <a:spcPts val="0"/>
              </a:spcBef>
              <a:spcAft>
                <a:spcPts val="0"/>
              </a:spcAft>
              <a:buClr>
                <a:srgbClr val="000000"/>
              </a:buClr>
              <a:buSzPts val="1800"/>
              <a:buFont typeface="Calibri"/>
              <a:buChar char="○"/>
            </a:pPr>
            <a:r>
              <a:rPr lang="en">
                <a:solidFill>
                  <a:srgbClr val="000000"/>
                </a:solidFill>
              </a:rPr>
              <a:t>Start date vs. job phase actual start date vs </a:t>
            </a:r>
            <a:r>
              <a:rPr lang="en">
                <a:solidFill>
                  <a:srgbClr val="000000"/>
                </a:solidFill>
                <a:highlight>
                  <a:srgbClr val="FFFFFF"/>
                </a:highlight>
              </a:rPr>
              <a:t>stim int start date</a:t>
            </a:r>
            <a:endParaRPr>
              <a:solidFill>
                <a:srgbClr val="000000"/>
              </a:solidFill>
              <a:highlight>
                <a:srgbClr val="FFFFFF"/>
              </a:highlight>
            </a:endParaRPr>
          </a:p>
          <a:p>
            <a:pPr indent="-342900" lvl="1" marL="914400" rtl="0" algn="l">
              <a:lnSpc>
                <a:spcPct val="100000"/>
              </a:lnSpc>
              <a:spcBef>
                <a:spcPts val="0"/>
              </a:spcBef>
              <a:spcAft>
                <a:spcPts val="0"/>
              </a:spcAft>
              <a:buClr>
                <a:srgbClr val="000000"/>
              </a:buClr>
              <a:buSzPts val="1800"/>
              <a:buFont typeface="Calibri"/>
              <a:buChar char="○"/>
            </a:pPr>
            <a:r>
              <a:rPr lang="en"/>
              <a:t>Like kind group (Mechanical Isolation, PP PUC)</a:t>
            </a:r>
            <a:endParaRPr/>
          </a:p>
          <a:p>
            <a:pPr indent="-317500" lvl="2" marL="1371600" rtl="0" algn="l">
              <a:lnSpc>
                <a:spcPct val="100000"/>
              </a:lnSpc>
              <a:spcBef>
                <a:spcPts val="0"/>
              </a:spcBef>
              <a:spcAft>
                <a:spcPts val="0"/>
              </a:spcAft>
              <a:buSzPts val="1400"/>
              <a:buChar char="■"/>
            </a:pPr>
            <a:r>
              <a:rPr lang="en"/>
              <a:t>We asked our mentor and he showed us the visual on the right and clarified what these features mean</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a:p>
        </p:txBody>
      </p:sp>
      <p:pic>
        <p:nvPicPr>
          <p:cNvPr id="142" name="Google Shape;142;p26"/>
          <p:cNvPicPr preferRelativeResize="0"/>
          <p:nvPr/>
        </p:nvPicPr>
        <p:blipFill rotWithShape="1">
          <a:blip r:embed="rId3">
            <a:alphaModFix/>
          </a:blip>
          <a:srcRect b="0" l="2596" r="3988" t="0"/>
          <a:stretch/>
        </p:blipFill>
        <p:spPr>
          <a:xfrm>
            <a:off x="4430450" y="1467025"/>
            <a:ext cx="4642775" cy="2809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304" name="Google Shape;304;p44"/>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05" name="Google Shape;305;p44" title="Chart"/>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Understanding Quantitative Data</a:t>
            </a:r>
            <a:endParaRPr/>
          </a:p>
        </p:txBody>
      </p:sp>
      <p:sp>
        <p:nvSpPr>
          <p:cNvPr id="311" name="Google Shape;311;p4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Process</a:t>
            </a:r>
            <a:endParaRPr/>
          </a:p>
          <a:p>
            <a:pPr indent="-317500" lvl="1" marL="914400" rtl="0" algn="l">
              <a:spcBef>
                <a:spcPts val="0"/>
              </a:spcBef>
              <a:spcAft>
                <a:spcPts val="0"/>
              </a:spcAft>
              <a:buSzPts val="1400"/>
              <a:buChar char="•"/>
            </a:pPr>
            <a:r>
              <a:rPr lang="en"/>
              <a:t>For each of the different files, we separated the features based on important features. This is because some of the quantitative variables were not important. (i.e. Unique Well Id’s and Stage Numbers)</a:t>
            </a:r>
            <a:endParaRPr/>
          </a:p>
          <a:p>
            <a:pPr indent="-317500" lvl="1" marL="914400" rtl="0" algn="l">
              <a:spcBef>
                <a:spcPts val="0"/>
              </a:spcBef>
              <a:spcAft>
                <a:spcPts val="0"/>
              </a:spcAft>
              <a:buSzPts val="1400"/>
              <a:buChar char="•"/>
            </a:pPr>
            <a:r>
              <a:rPr lang="en"/>
              <a:t>Recompletion data and Stimulation Data was split into features related to pressure and all other engineering variables</a:t>
            </a:r>
            <a:endParaRPr/>
          </a:p>
          <a:p>
            <a:pPr indent="-317500" lvl="1" marL="914400" rtl="0" algn="l">
              <a:spcBef>
                <a:spcPts val="0"/>
              </a:spcBef>
              <a:spcAft>
                <a:spcPts val="0"/>
              </a:spcAft>
              <a:buSzPts val="1400"/>
              <a:buChar char="•"/>
            </a:pPr>
            <a:r>
              <a:rPr lang="en"/>
              <a:t>Production data was not split as all features were important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628650" y="4991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Understanding</a:t>
            </a:r>
            <a:r>
              <a:rPr lang="en"/>
              <a:t> Quantitative Data</a:t>
            </a:r>
            <a:endParaRPr/>
          </a:p>
          <a:p>
            <a:pPr indent="0" lvl="0" marL="0" rtl="0" algn="ctr">
              <a:spcBef>
                <a:spcPts val="0"/>
              </a:spcBef>
              <a:spcAft>
                <a:spcPts val="0"/>
              </a:spcAft>
              <a:buNone/>
            </a:pPr>
            <a:r>
              <a:rPr lang="en"/>
              <a:t>Recompletion</a:t>
            </a:r>
            <a:endParaRPr/>
          </a:p>
        </p:txBody>
      </p:sp>
      <p:pic>
        <p:nvPicPr>
          <p:cNvPr id="317" name="Google Shape;317;p46"/>
          <p:cNvPicPr preferRelativeResize="0"/>
          <p:nvPr/>
        </p:nvPicPr>
        <p:blipFill>
          <a:blip r:embed="rId3">
            <a:alphaModFix/>
          </a:blip>
          <a:stretch>
            <a:fillRect/>
          </a:stretch>
        </p:blipFill>
        <p:spPr>
          <a:xfrm>
            <a:off x="125900" y="1652369"/>
            <a:ext cx="3347078" cy="3345357"/>
          </a:xfrm>
          <a:prstGeom prst="rect">
            <a:avLst/>
          </a:prstGeom>
          <a:noFill/>
          <a:ln>
            <a:noFill/>
          </a:ln>
        </p:spPr>
      </p:pic>
      <p:pic>
        <p:nvPicPr>
          <p:cNvPr id="318" name="Google Shape;318;p46"/>
          <p:cNvPicPr preferRelativeResize="0"/>
          <p:nvPr/>
        </p:nvPicPr>
        <p:blipFill>
          <a:blip r:embed="rId4">
            <a:alphaModFix/>
          </a:blip>
          <a:stretch>
            <a:fillRect/>
          </a:stretch>
        </p:blipFill>
        <p:spPr>
          <a:xfrm>
            <a:off x="5691928" y="1652369"/>
            <a:ext cx="3345358" cy="3345358"/>
          </a:xfrm>
          <a:prstGeom prst="rect">
            <a:avLst/>
          </a:prstGeom>
          <a:noFill/>
          <a:ln>
            <a:noFill/>
          </a:ln>
        </p:spPr>
      </p:pic>
      <p:sp>
        <p:nvSpPr>
          <p:cNvPr id="319" name="Google Shape;319;p46"/>
          <p:cNvSpPr txBox="1"/>
          <p:nvPr/>
        </p:nvSpPr>
        <p:spPr>
          <a:xfrm>
            <a:off x="3512313" y="1643275"/>
            <a:ext cx="2179500" cy="3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Initial Reactions</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There are some interesting relationships to pursue in the pressure features (in the bottom right corner) that we are considering pursuing further.</a:t>
            </a:r>
            <a:endParaRPr>
              <a:latin typeface="Calibri"/>
              <a:ea typeface="Calibri"/>
              <a:cs typeface="Calibri"/>
              <a:sym typeface="Calibri"/>
            </a:endParaRPr>
          </a:p>
        </p:txBody>
      </p:sp>
      <p:sp>
        <p:nvSpPr>
          <p:cNvPr id="320" name="Google Shape;320;p46"/>
          <p:cNvSpPr txBox="1"/>
          <p:nvPr/>
        </p:nvSpPr>
        <p:spPr>
          <a:xfrm>
            <a:off x="494138" y="1258975"/>
            <a:ext cx="2610600" cy="2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Pressure features</a:t>
            </a:r>
            <a:endParaRPr>
              <a:latin typeface="Calibri"/>
              <a:ea typeface="Calibri"/>
              <a:cs typeface="Calibri"/>
              <a:sym typeface="Calibri"/>
            </a:endParaRPr>
          </a:p>
        </p:txBody>
      </p:sp>
      <p:sp>
        <p:nvSpPr>
          <p:cNvPr id="321" name="Google Shape;321;p46"/>
          <p:cNvSpPr txBox="1"/>
          <p:nvPr/>
        </p:nvSpPr>
        <p:spPr>
          <a:xfrm>
            <a:off x="6059288" y="1258975"/>
            <a:ext cx="2610600" cy="2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Remaining Engineering features</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234900" y="416775"/>
            <a:ext cx="8674200" cy="1182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Understanding Q</a:t>
            </a:r>
            <a:r>
              <a:rPr lang="en"/>
              <a:t>uantitative Data</a:t>
            </a:r>
            <a:endParaRPr/>
          </a:p>
          <a:p>
            <a:pPr indent="0" lvl="0" marL="0" rtl="0" algn="ctr">
              <a:spcBef>
                <a:spcPts val="0"/>
              </a:spcBef>
              <a:spcAft>
                <a:spcPts val="0"/>
              </a:spcAft>
              <a:buNone/>
            </a:pPr>
            <a:r>
              <a:rPr lang="en"/>
              <a:t> Stimulation Stages</a:t>
            </a:r>
            <a:endParaRPr/>
          </a:p>
          <a:p>
            <a:pPr indent="0" lvl="0" marL="0" rtl="0" algn="ctr">
              <a:spcBef>
                <a:spcPts val="0"/>
              </a:spcBef>
              <a:spcAft>
                <a:spcPts val="0"/>
              </a:spcAft>
              <a:buNone/>
            </a:pPr>
            <a:r>
              <a:t/>
            </a:r>
            <a:endParaRPr sz="1900"/>
          </a:p>
        </p:txBody>
      </p:sp>
      <p:pic>
        <p:nvPicPr>
          <p:cNvPr id="327" name="Google Shape;327;p47"/>
          <p:cNvPicPr preferRelativeResize="0"/>
          <p:nvPr/>
        </p:nvPicPr>
        <p:blipFill>
          <a:blip r:embed="rId3">
            <a:alphaModFix/>
          </a:blip>
          <a:stretch>
            <a:fillRect/>
          </a:stretch>
        </p:blipFill>
        <p:spPr>
          <a:xfrm>
            <a:off x="125900" y="1599369"/>
            <a:ext cx="3345357" cy="3345357"/>
          </a:xfrm>
          <a:prstGeom prst="rect">
            <a:avLst/>
          </a:prstGeom>
          <a:noFill/>
          <a:ln>
            <a:noFill/>
          </a:ln>
        </p:spPr>
      </p:pic>
      <p:pic>
        <p:nvPicPr>
          <p:cNvPr id="328" name="Google Shape;328;p47"/>
          <p:cNvPicPr preferRelativeResize="0"/>
          <p:nvPr/>
        </p:nvPicPr>
        <p:blipFill>
          <a:blip r:embed="rId4">
            <a:alphaModFix/>
          </a:blip>
          <a:stretch>
            <a:fillRect/>
          </a:stretch>
        </p:blipFill>
        <p:spPr>
          <a:xfrm>
            <a:off x="5652919" y="1599369"/>
            <a:ext cx="3345358" cy="3345358"/>
          </a:xfrm>
          <a:prstGeom prst="rect">
            <a:avLst/>
          </a:prstGeom>
          <a:noFill/>
          <a:ln>
            <a:noFill/>
          </a:ln>
        </p:spPr>
      </p:pic>
      <p:sp>
        <p:nvSpPr>
          <p:cNvPr id="329" name="Google Shape;329;p47"/>
          <p:cNvSpPr txBox="1"/>
          <p:nvPr/>
        </p:nvSpPr>
        <p:spPr>
          <a:xfrm>
            <a:off x="454388" y="1258975"/>
            <a:ext cx="2610600" cy="2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Pressure features</a:t>
            </a:r>
            <a:endParaRPr>
              <a:latin typeface="Calibri"/>
              <a:ea typeface="Calibri"/>
              <a:cs typeface="Calibri"/>
              <a:sym typeface="Calibri"/>
            </a:endParaRPr>
          </a:p>
        </p:txBody>
      </p:sp>
      <p:sp>
        <p:nvSpPr>
          <p:cNvPr id="330" name="Google Shape;330;p47"/>
          <p:cNvSpPr txBox="1"/>
          <p:nvPr/>
        </p:nvSpPr>
        <p:spPr>
          <a:xfrm>
            <a:off x="6020288" y="1258975"/>
            <a:ext cx="2610600" cy="2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Remaining Engineering features</a:t>
            </a:r>
            <a:endParaRPr>
              <a:latin typeface="Calibri"/>
              <a:ea typeface="Calibri"/>
              <a:cs typeface="Calibri"/>
              <a:sym typeface="Calibri"/>
            </a:endParaRPr>
          </a:p>
        </p:txBody>
      </p:sp>
      <p:sp>
        <p:nvSpPr>
          <p:cNvPr id="331" name="Google Shape;331;p47"/>
          <p:cNvSpPr txBox="1"/>
          <p:nvPr/>
        </p:nvSpPr>
        <p:spPr>
          <a:xfrm>
            <a:off x="3512313" y="1643275"/>
            <a:ext cx="2179500" cy="3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Initial Reactions</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Similar to with the Recompletion data, the more interesting relationships are with the pressure features. So going forward, we’ll be looking at those pressure features closely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628650" y="341526"/>
            <a:ext cx="7886700" cy="1191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Understanding </a:t>
            </a:r>
            <a:r>
              <a:rPr lang="en"/>
              <a:t>quantitative data</a:t>
            </a:r>
            <a:endParaRPr/>
          </a:p>
          <a:p>
            <a:pPr indent="0" lvl="0" marL="0" rtl="0" algn="ctr">
              <a:spcBef>
                <a:spcPts val="0"/>
              </a:spcBef>
              <a:spcAft>
                <a:spcPts val="0"/>
              </a:spcAft>
              <a:buNone/>
            </a:pPr>
            <a:r>
              <a:rPr lang="en"/>
              <a:t>Production</a:t>
            </a:r>
            <a:endParaRPr sz="1900"/>
          </a:p>
        </p:txBody>
      </p:sp>
      <p:pic>
        <p:nvPicPr>
          <p:cNvPr id="337" name="Google Shape;337;p48"/>
          <p:cNvPicPr preferRelativeResize="0"/>
          <p:nvPr/>
        </p:nvPicPr>
        <p:blipFill>
          <a:blip r:embed="rId3">
            <a:alphaModFix/>
          </a:blip>
          <a:stretch>
            <a:fillRect/>
          </a:stretch>
        </p:blipFill>
        <p:spPr>
          <a:xfrm>
            <a:off x="628650" y="1533119"/>
            <a:ext cx="3326455" cy="3345356"/>
          </a:xfrm>
          <a:prstGeom prst="rect">
            <a:avLst/>
          </a:prstGeom>
          <a:noFill/>
          <a:ln>
            <a:noFill/>
          </a:ln>
        </p:spPr>
      </p:pic>
      <p:sp>
        <p:nvSpPr>
          <p:cNvPr id="338" name="Google Shape;338;p48"/>
          <p:cNvSpPr txBox="1"/>
          <p:nvPr/>
        </p:nvSpPr>
        <p:spPr>
          <a:xfrm>
            <a:off x="4572000" y="1533125"/>
            <a:ext cx="3909300" cy="26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Initial Reactions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There doesn’t seem like there is any kind of relationship between any of the production features.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However this does not mean it will be important as all the files have been </a:t>
            </a:r>
            <a:r>
              <a:rPr lang="en">
                <a:latin typeface="Calibri"/>
                <a:ea typeface="Calibri"/>
                <a:cs typeface="Calibri"/>
                <a:sym typeface="Calibri"/>
              </a:rPr>
              <a:t>analyzed</a:t>
            </a:r>
            <a:r>
              <a:rPr lang="en">
                <a:latin typeface="Calibri"/>
                <a:ea typeface="Calibri"/>
                <a:cs typeface="Calibri"/>
                <a:sym typeface="Calibri"/>
              </a:rPr>
              <a:t> against features within their own files. We still have yet to see how features mix and match </a:t>
            </a:r>
            <a:r>
              <a:rPr lang="en">
                <a:latin typeface="Calibri"/>
                <a:ea typeface="Calibri"/>
                <a:cs typeface="Calibri"/>
                <a:sym typeface="Calibri"/>
              </a:rPr>
              <a:t>across</a:t>
            </a:r>
            <a:r>
              <a:rPr lang="en">
                <a:latin typeface="Calibri"/>
                <a:ea typeface="Calibri"/>
                <a:cs typeface="Calibri"/>
                <a:sym typeface="Calibri"/>
              </a:rPr>
              <a:t> different files. As this should show more valuable information.</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Understanding Quantitative Data</a:t>
            </a:r>
            <a:endParaRPr/>
          </a:p>
        </p:txBody>
      </p:sp>
      <p:sp>
        <p:nvSpPr>
          <p:cNvPr id="344" name="Google Shape;344;p4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Conclusions</a:t>
            </a:r>
            <a:endParaRPr/>
          </a:p>
          <a:p>
            <a:pPr indent="-317500" lvl="1" marL="914400" rtl="0" algn="l">
              <a:spcBef>
                <a:spcPts val="0"/>
              </a:spcBef>
              <a:spcAft>
                <a:spcPts val="0"/>
              </a:spcAft>
              <a:buSzPts val="1400"/>
              <a:buChar char="•"/>
            </a:pPr>
            <a:r>
              <a:rPr lang="en"/>
              <a:t>The pairplots for recompletion and stimulation stages are nearly identical</a:t>
            </a:r>
            <a:endParaRPr/>
          </a:p>
          <a:p>
            <a:pPr indent="-317500" lvl="1" marL="914400" rtl="0" algn="l">
              <a:spcBef>
                <a:spcPts val="0"/>
              </a:spcBef>
              <a:spcAft>
                <a:spcPts val="0"/>
              </a:spcAft>
              <a:buSzPts val="1400"/>
              <a:buChar char="•"/>
            </a:pPr>
            <a:r>
              <a:rPr lang="en"/>
              <a:t>For both of these plots, the more interesting relationships came out of the pressure variables than the other engineering variables</a:t>
            </a:r>
            <a:endParaRPr/>
          </a:p>
          <a:p>
            <a:pPr indent="-317500" lvl="1" marL="914400" rtl="0" algn="l">
              <a:spcBef>
                <a:spcPts val="0"/>
              </a:spcBef>
              <a:spcAft>
                <a:spcPts val="0"/>
              </a:spcAft>
              <a:buSzPts val="1400"/>
              <a:buChar char="•"/>
            </a:pPr>
            <a:r>
              <a:rPr lang="en"/>
              <a:t>This means that we will be looking closely at those variables moving forward</a:t>
            </a:r>
            <a:endParaRPr/>
          </a:p>
          <a:p>
            <a:pPr indent="-317500" lvl="1" marL="914400" rtl="0" algn="l">
              <a:spcBef>
                <a:spcPts val="0"/>
              </a:spcBef>
              <a:spcAft>
                <a:spcPts val="0"/>
              </a:spcAft>
              <a:buSzPts val="1400"/>
              <a:buChar char="•"/>
            </a:pPr>
            <a:r>
              <a:rPr lang="en"/>
              <a:t>Nothing interesting in the production pairplot</a:t>
            </a:r>
            <a:br>
              <a:rPr lang="en"/>
            </a:br>
            <a:endParaRPr/>
          </a:p>
          <a:p>
            <a:pPr indent="-317500" lvl="0" marL="457200" rtl="0" algn="l">
              <a:spcBef>
                <a:spcPts val="0"/>
              </a:spcBef>
              <a:spcAft>
                <a:spcPts val="0"/>
              </a:spcAft>
              <a:buSzPts val="1400"/>
              <a:buChar char="•"/>
            </a:pPr>
            <a:r>
              <a:rPr lang="en"/>
              <a:t>Points to consider going forward</a:t>
            </a:r>
            <a:endParaRPr/>
          </a:p>
          <a:p>
            <a:pPr indent="-317500" lvl="1" marL="914400" rtl="0" algn="l">
              <a:spcBef>
                <a:spcPts val="0"/>
              </a:spcBef>
              <a:spcAft>
                <a:spcPts val="0"/>
              </a:spcAft>
              <a:buSzPts val="1400"/>
              <a:buChar char="•"/>
            </a:pPr>
            <a:r>
              <a:rPr lang="en"/>
              <a:t>Here the files were plotted up against themselves, there could be features that relate to each other that are in separate files</a:t>
            </a:r>
            <a:endParaRPr/>
          </a:p>
          <a:p>
            <a:pPr indent="-317500" lvl="1" marL="914400" rtl="0" algn="l">
              <a:spcBef>
                <a:spcPts val="0"/>
              </a:spcBef>
              <a:spcAft>
                <a:spcPts val="0"/>
              </a:spcAft>
              <a:buSzPts val="1400"/>
              <a:buChar char="•"/>
            </a:pPr>
            <a:r>
              <a:rPr lang="en"/>
              <a:t>We need to consider merging all of our data to try to get a better understanding of the basic relationships in the data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 Understanding qualitative data</a:t>
            </a:r>
            <a:endParaRPr/>
          </a:p>
        </p:txBody>
      </p:sp>
      <p:sp>
        <p:nvSpPr>
          <p:cNvPr id="350" name="Google Shape;350;p5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Process</a:t>
            </a:r>
            <a:endParaRPr/>
          </a:p>
          <a:p>
            <a:pPr indent="-317500" lvl="1" marL="914400" rtl="0" algn="l">
              <a:spcBef>
                <a:spcPts val="0"/>
              </a:spcBef>
              <a:spcAft>
                <a:spcPts val="0"/>
              </a:spcAft>
              <a:buSzPts val="1400"/>
              <a:buChar char="•"/>
            </a:pPr>
            <a:r>
              <a:rPr lang="en"/>
              <a:t>First remove qualitative features that are unstructured.</a:t>
            </a:r>
            <a:endParaRPr/>
          </a:p>
          <a:p>
            <a:pPr indent="-317500" lvl="2" marL="1371600" rtl="0" algn="l">
              <a:spcBef>
                <a:spcPts val="0"/>
              </a:spcBef>
              <a:spcAft>
                <a:spcPts val="0"/>
              </a:spcAft>
              <a:buSzPts val="1400"/>
              <a:buChar char="•"/>
            </a:pPr>
            <a:r>
              <a:rPr lang="en"/>
              <a:t>Can include comments made by the frac crew that is operating</a:t>
            </a:r>
            <a:endParaRPr/>
          </a:p>
          <a:p>
            <a:pPr indent="-317500" lvl="1" marL="914400" rtl="0" algn="l">
              <a:spcBef>
                <a:spcPts val="0"/>
              </a:spcBef>
              <a:spcAft>
                <a:spcPts val="0"/>
              </a:spcAft>
              <a:buSzPts val="1400"/>
              <a:buChar char="•"/>
            </a:pPr>
            <a:r>
              <a:rPr lang="en"/>
              <a:t>Get rid of dates (will be used for creating new interpolated features such as duration)</a:t>
            </a:r>
            <a:endParaRPr/>
          </a:p>
          <a:p>
            <a:pPr indent="-317500" lvl="1" marL="914400" rtl="0" algn="l">
              <a:spcBef>
                <a:spcPts val="0"/>
              </a:spcBef>
              <a:spcAft>
                <a:spcPts val="0"/>
              </a:spcAft>
              <a:buSzPts val="1400"/>
              <a:buChar char="•"/>
            </a:pPr>
            <a:r>
              <a:rPr lang="en"/>
              <a:t>Use label encoding to view percentage make up of different labels and pairplots to view the results</a:t>
            </a:r>
            <a:endParaRPr/>
          </a:p>
          <a:p>
            <a:pPr indent="-317500" lvl="1" marL="914400" rtl="0" algn="l">
              <a:spcBef>
                <a:spcPts val="0"/>
              </a:spcBef>
              <a:spcAft>
                <a:spcPts val="0"/>
              </a:spcAft>
              <a:buSzPts val="1400"/>
              <a:buChar char="•"/>
            </a:pPr>
            <a:r>
              <a:rPr lang="en"/>
              <a:t>Nothing done with production as all features are quantitative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1"/>
          <p:cNvPicPr preferRelativeResize="0"/>
          <p:nvPr/>
        </p:nvPicPr>
        <p:blipFill>
          <a:blip r:embed="rId3">
            <a:alphaModFix/>
          </a:blip>
          <a:stretch>
            <a:fillRect/>
          </a:stretch>
        </p:blipFill>
        <p:spPr>
          <a:xfrm>
            <a:off x="160800" y="1497425"/>
            <a:ext cx="5001768" cy="3380949"/>
          </a:xfrm>
          <a:prstGeom prst="rect">
            <a:avLst/>
          </a:prstGeom>
          <a:noFill/>
          <a:ln>
            <a:noFill/>
          </a:ln>
        </p:spPr>
      </p:pic>
      <p:pic>
        <p:nvPicPr>
          <p:cNvPr id="356" name="Google Shape;356;p51"/>
          <p:cNvPicPr preferRelativeResize="0"/>
          <p:nvPr/>
        </p:nvPicPr>
        <p:blipFill>
          <a:blip r:embed="rId4">
            <a:alphaModFix/>
          </a:blip>
          <a:stretch>
            <a:fillRect/>
          </a:stretch>
        </p:blipFill>
        <p:spPr>
          <a:xfrm>
            <a:off x="5512950" y="1497425"/>
            <a:ext cx="3552901" cy="3552901"/>
          </a:xfrm>
          <a:prstGeom prst="rect">
            <a:avLst/>
          </a:prstGeom>
          <a:noFill/>
          <a:ln>
            <a:noFill/>
          </a:ln>
        </p:spPr>
      </p:pic>
      <p:sp>
        <p:nvSpPr>
          <p:cNvPr id="357" name="Google Shape;357;p51"/>
          <p:cNvSpPr txBox="1"/>
          <p:nvPr>
            <p:ph type="title"/>
          </p:nvPr>
        </p:nvSpPr>
        <p:spPr>
          <a:xfrm>
            <a:off x="-112650" y="309000"/>
            <a:ext cx="9369300" cy="1462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Understanding qualitative data - Recompletion</a:t>
            </a:r>
            <a:endParaRPr sz="1900"/>
          </a:p>
          <a:p>
            <a:pPr indent="0" lvl="0" marL="0" rtl="0" algn="l">
              <a:spcBef>
                <a:spcPts val="0"/>
              </a:spcBef>
              <a:spcAft>
                <a:spcPts val="0"/>
              </a:spcAft>
              <a:buNone/>
            </a:pPr>
            <a:r>
              <a:t/>
            </a:r>
            <a:endParaRPr/>
          </a:p>
        </p:txBody>
      </p:sp>
      <p:sp>
        <p:nvSpPr>
          <p:cNvPr id="358" name="Google Shape;358;p51"/>
          <p:cNvSpPr txBox="1"/>
          <p:nvPr/>
        </p:nvSpPr>
        <p:spPr>
          <a:xfrm>
            <a:off x="806675" y="1147100"/>
            <a:ext cx="39963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Percentage makeup of different labels</a:t>
            </a:r>
            <a:endParaRPr>
              <a:latin typeface="Calibri"/>
              <a:ea typeface="Calibri"/>
              <a:cs typeface="Calibri"/>
              <a:sym typeface="Calibri"/>
            </a:endParaRPr>
          </a:p>
        </p:txBody>
      </p:sp>
      <p:sp>
        <p:nvSpPr>
          <p:cNvPr id="359" name="Google Shape;359;p51"/>
          <p:cNvSpPr txBox="1"/>
          <p:nvPr/>
        </p:nvSpPr>
        <p:spPr>
          <a:xfrm>
            <a:off x="5291250" y="1147100"/>
            <a:ext cx="39963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Pairplot against other labels</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title"/>
          </p:nvPr>
        </p:nvSpPr>
        <p:spPr>
          <a:xfrm>
            <a:off x="-112650" y="309000"/>
            <a:ext cx="9369300" cy="1462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Understanding qualitative data - Stimulation Stages</a:t>
            </a:r>
            <a:endParaRPr sz="1900"/>
          </a:p>
          <a:p>
            <a:pPr indent="0" lvl="0" marL="0" rtl="0" algn="l">
              <a:spcBef>
                <a:spcPts val="0"/>
              </a:spcBef>
              <a:spcAft>
                <a:spcPts val="0"/>
              </a:spcAft>
              <a:buNone/>
            </a:pPr>
            <a:r>
              <a:t/>
            </a:r>
            <a:endParaRPr/>
          </a:p>
        </p:txBody>
      </p:sp>
      <p:pic>
        <p:nvPicPr>
          <p:cNvPr id="365" name="Google Shape;365;p52"/>
          <p:cNvPicPr preferRelativeResize="0"/>
          <p:nvPr/>
        </p:nvPicPr>
        <p:blipFill>
          <a:blip r:embed="rId3">
            <a:alphaModFix/>
          </a:blip>
          <a:stretch>
            <a:fillRect/>
          </a:stretch>
        </p:blipFill>
        <p:spPr>
          <a:xfrm>
            <a:off x="-16909" y="1455037"/>
            <a:ext cx="5259569" cy="3557025"/>
          </a:xfrm>
          <a:prstGeom prst="rect">
            <a:avLst/>
          </a:prstGeom>
          <a:noFill/>
          <a:ln>
            <a:noFill/>
          </a:ln>
        </p:spPr>
      </p:pic>
      <p:pic>
        <p:nvPicPr>
          <p:cNvPr id="366" name="Google Shape;366;p52"/>
          <p:cNvPicPr preferRelativeResize="0"/>
          <p:nvPr/>
        </p:nvPicPr>
        <p:blipFill>
          <a:blip r:embed="rId4">
            <a:alphaModFix/>
          </a:blip>
          <a:stretch>
            <a:fillRect/>
          </a:stretch>
        </p:blipFill>
        <p:spPr>
          <a:xfrm>
            <a:off x="5491325" y="1508225"/>
            <a:ext cx="3557015" cy="3557015"/>
          </a:xfrm>
          <a:prstGeom prst="rect">
            <a:avLst/>
          </a:prstGeom>
          <a:noFill/>
          <a:ln>
            <a:noFill/>
          </a:ln>
        </p:spPr>
      </p:pic>
      <p:sp>
        <p:nvSpPr>
          <p:cNvPr id="367" name="Google Shape;367;p52"/>
          <p:cNvSpPr txBox="1"/>
          <p:nvPr/>
        </p:nvSpPr>
        <p:spPr>
          <a:xfrm>
            <a:off x="806675" y="1147100"/>
            <a:ext cx="39963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Percentage makeup of different labels</a:t>
            </a:r>
            <a:endParaRPr>
              <a:latin typeface="Calibri"/>
              <a:ea typeface="Calibri"/>
              <a:cs typeface="Calibri"/>
              <a:sym typeface="Calibri"/>
            </a:endParaRPr>
          </a:p>
        </p:txBody>
      </p:sp>
      <p:sp>
        <p:nvSpPr>
          <p:cNvPr id="368" name="Google Shape;368;p52"/>
          <p:cNvSpPr txBox="1"/>
          <p:nvPr/>
        </p:nvSpPr>
        <p:spPr>
          <a:xfrm>
            <a:off x="5291250" y="1147100"/>
            <a:ext cx="39963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Pairplot against other labels</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 Understanding qualitative data</a:t>
            </a:r>
            <a:endParaRPr/>
          </a:p>
        </p:txBody>
      </p:sp>
      <p:sp>
        <p:nvSpPr>
          <p:cNvPr id="374" name="Google Shape;374;p5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Conclusions</a:t>
            </a:r>
            <a:endParaRPr/>
          </a:p>
          <a:p>
            <a:pPr indent="-317500" lvl="1" marL="914400" rtl="0" algn="l">
              <a:spcBef>
                <a:spcPts val="0"/>
              </a:spcBef>
              <a:spcAft>
                <a:spcPts val="0"/>
              </a:spcAft>
              <a:buSzPts val="1400"/>
              <a:buChar char="•"/>
            </a:pPr>
            <a:r>
              <a:rPr lang="en"/>
              <a:t>The label distributions between the Recompletion data and Stimulation data were very similar.</a:t>
            </a:r>
            <a:endParaRPr/>
          </a:p>
          <a:p>
            <a:pPr indent="-317500" lvl="1" marL="914400" rtl="0" algn="l">
              <a:spcBef>
                <a:spcPts val="0"/>
              </a:spcBef>
              <a:spcAft>
                <a:spcPts val="0"/>
              </a:spcAft>
              <a:buSzPts val="1400"/>
              <a:buChar char="•"/>
            </a:pPr>
            <a:r>
              <a:rPr lang="en"/>
              <a:t>Pairplots of this data did not look very interesting</a:t>
            </a:r>
            <a:br>
              <a:rPr lang="en"/>
            </a:br>
            <a:endParaRPr/>
          </a:p>
          <a:p>
            <a:pPr indent="-317500" lvl="0" marL="457200" rtl="0" algn="l">
              <a:spcBef>
                <a:spcPts val="0"/>
              </a:spcBef>
              <a:spcAft>
                <a:spcPts val="0"/>
              </a:spcAft>
              <a:buSzPts val="1400"/>
              <a:buChar char="•"/>
            </a:pPr>
            <a:r>
              <a:rPr lang="en"/>
              <a:t>Points to consider moving forward</a:t>
            </a:r>
            <a:endParaRPr/>
          </a:p>
          <a:p>
            <a:pPr indent="-317500" lvl="1" marL="914400" rtl="0" algn="l">
              <a:spcBef>
                <a:spcPts val="0"/>
              </a:spcBef>
              <a:spcAft>
                <a:spcPts val="0"/>
              </a:spcAft>
              <a:buSzPts val="1400"/>
              <a:buChar char="•"/>
            </a:pPr>
            <a:r>
              <a:rPr lang="en"/>
              <a:t>With numerical labels, we should consider merging this new information with our quantitative data to see if anything arises between the different groups of labels.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557875" y="89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Preview Data Continued</a:t>
            </a:r>
            <a:endParaRPr/>
          </a:p>
        </p:txBody>
      </p:sp>
      <p:sp>
        <p:nvSpPr>
          <p:cNvPr id="148" name="Google Shape;148;p27"/>
          <p:cNvSpPr txBox="1"/>
          <p:nvPr>
            <p:ph idx="1" type="body"/>
          </p:nvPr>
        </p:nvSpPr>
        <p:spPr>
          <a:xfrm>
            <a:off x="288925" y="3873325"/>
            <a:ext cx="8705100" cy="11994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lang="en" sz="2000"/>
              <a:t>Initially, we held off on File 1 and focused on the other 3 files because it was missing data (time log), and may have had incorrect merges of datasets </a:t>
            </a:r>
            <a:endParaRPr sz="2000"/>
          </a:p>
          <a:p>
            <a:pPr indent="-355600" lvl="0" marL="457200" rtl="0" algn="l">
              <a:spcBef>
                <a:spcPts val="0"/>
              </a:spcBef>
              <a:spcAft>
                <a:spcPts val="0"/>
              </a:spcAft>
              <a:buSzPts val="2000"/>
              <a:buChar char="•"/>
            </a:pPr>
            <a:r>
              <a:rPr lang="en" sz="2000"/>
              <a:t>We recently received the new files, but have not had time to properly analyze them</a:t>
            </a:r>
            <a:endParaRPr sz="2000"/>
          </a:p>
          <a:p>
            <a:pPr indent="0" lvl="0" marL="0" rtl="0" algn="l">
              <a:spcBef>
                <a:spcPts val="800"/>
              </a:spcBef>
              <a:spcAft>
                <a:spcPts val="0"/>
              </a:spcAft>
              <a:buNone/>
            </a:pPr>
            <a:r>
              <a:t/>
            </a:r>
            <a:endParaRPr sz="2000"/>
          </a:p>
        </p:txBody>
      </p:sp>
      <p:pic>
        <p:nvPicPr>
          <p:cNvPr id="149" name="Google Shape;149;p27"/>
          <p:cNvPicPr preferRelativeResize="0"/>
          <p:nvPr/>
        </p:nvPicPr>
        <p:blipFill>
          <a:blip r:embed="rId3">
            <a:alphaModFix/>
          </a:blip>
          <a:stretch>
            <a:fillRect/>
          </a:stretch>
        </p:blipFill>
        <p:spPr>
          <a:xfrm>
            <a:off x="1315450" y="846725"/>
            <a:ext cx="6513100" cy="3107775"/>
          </a:xfrm>
          <a:prstGeom prst="rect">
            <a:avLst/>
          </a:prstGeom>
          <a:noFill/>
          <a:ln>
            <a:noFill/>
          </a:ln>
        </p:spPr>
      </p:pic>
      <p:sp>
        <p:nvSpPr>
          <p:cNvPr id="150" name="Google Shape;150;p27"/>
          <p:cNvSpPr txBox="1"/>
          <p:nvPr/>
        </p:nvSpPr>
        <p:spPr>
          <a:xfrm>
            <a:off x="99175" y="1323550"/>
            <a:ext cx="9615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File 1</a:t>
            </a:r>
            <a:endParaRPr sz="2000">
              <a:latin typeface="Calibri"/>
              <a:ea typeface="Calibri"/>
              <a:cs typeface="Calibri"/>
              <a:sym typeface="Calibri"/>
            </a:endParaRPr>
          </a:p>
        </p:txBody>
      </p:sp>
      <p:sp>
        <p:nvSpPr>
          <p:cNvPr id="151" name="Google Shape;151;p27"/>
          <p:cNvSpPr/>
          <p:nvPr/>
        </p:nvSpPr>
        <p:spPr>
          <a:xfrm>
            <a:off x="863450" y="1500400"/>
            <a:ext cx="726600" cy="12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Investigating Important Values </a:t>
            </a:r>
            <a:endParaRPr/>
          </a:p>
        </p:txBody>
      </p:sp>
      <p:sp>
        <p:nvSpPr>
          <p:cNvPr id="380" name="Google Shape;380;p54"/>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What values should we focus on next?</a:t>
            </a:r>
            <a:endParaRPr sz="1800"/>
          </a:p>
          <a:p>
            <a:pPr indent="-342900" lvl="0" marL="914400" rtl="0" algn="l">
              <a:spcBef>
                <a:spcPts val="0"/>
              </a:spcBef>
              <a:spcAft>
                <a:spcPts val="0"/>
              </a:spcAft>
              <a:buSzPts val="1800"/>
              <a:buChar char="•"/>
            </a:pPr>
            <a:r>
              <a:rPr lang="en" sz="1800"/>
              <a:t>With such a variety of data to sample and train our models to, we have a lot of options as to what variables we value</a:t>
            </a:r>
            <a:endParaRPr sz="1800"/>
          </a:p>
          <a:p>
            <a:pPr indent="-342900" lvl="0" marL="914400" rtl="0" algn="l">
              <a:spcBef>
                <a:spcPts val="0"/>
              </a:spcBef>
              <a:spcAft>
                <a:spcPts val="0"/>
              </a:spcAft>
              <a:buSzPts val="1800"/>
              <a:buChar char="•"/>
            </a:pPr>
            <a:r>
              <a:rPr lang="en" sz="1800"/>
              <a:t>Based off of our meetings with our mentor we have concentrated on a few interesting ones</a:t>
            </a:r>
            <a:endParaRPr sz="1800"/>
          </a:p>
          <a:p>
            <a:pPr indent="-361950" lvl="0" marL="457200" rtl="0" algn="l">
              <a:spcBef>
                <a:spcPts val="0"/>
              </a:spcBef>
              <a:spcAft>
                <a:spcPts val="0"/>
              </a:spcAft>
              <a:buSzPts val="2100"/>
              <a:buChar char="•"/>
            </a:pPr>
            <a:r>
              <a:rPr lang="en"/>
              <a:t>Important Values:</a:t>
            </a:r>
            <a:endParaRPr sz="1800"/>
          </a:p>
          <a:p>
            <a:pPr indent="-342900" lvl="0" marL="914400" rtl="0" algn="l">
              <a:spcBef>
                <a:spcPts val="0"/>
              </a:spcBef>
              <a:spcAft>
                <a:spcPts val="0"/>
              </a:spcAft>
              <a:buSzPts val="1800"/>
              <a:buChar char="•"/>
            </a:pPr>
            <a:r>
              <a:rPr lang="en" sz="1800"/>
              <a:t>Proppant Volume, Stages, Stage Length, Stage depth</a:t>
            </a:r>
            <a:endParaRPr sz="1800"/>
          </a:p>
          <a:p>
            <a:pPr indent="0" lvl="0" marL="0" rtl="0" algn="l">
              <a:spcBef>
                <a:spcPts val="800"/>
              </a:spcBef>
              <a:spcAft>
                <a:spcPts val="0"/>
              </a:spcAft>
              <a:buNone/>
            </a:pPr>
            <a:r>
              <a:t/>
            </a:r>
            <a:endParaRPr/>
          </a:p>
        </p:txBody>
      </p:sp>
      <p:graphicFrame>
        <p:nvGraphicFramePr>
          <p:cNvPr id="381" name="Google Shape;381;p54"/>
          <p:cNvGraphicFramePr/>
          <p:nvPr/>
        </p:nvGraphicFramePr>
        <p:xfrm>
          <a:off x="4750" y="3840175"/>
          <a:ext cx="3000000" cy="3000000"/>
        </p:xfrm>
        <a:graphic>
          <a:graphicData uri="http://schemas.openxmlformats.org/drawingml/2006/table">
            <a:tbl>
              <a:tblPr>
                <a:noFill/>
                <a:tableStyleId>{7D4547B3-2B08-4705-9197-4BDBD8167551}</a:tableStyleId>
              </a:tblPr>
              <a:tblGrid>
                <a:gridCol w="704850"/>
                <a:gridCol w="866775"/>
                <a:gridCol w="1085850"/>
                <a:gridCol w="1619250"/>
                <a:gridCol w="1123950"/>
                <a:gridCol w="742950"/>
                <a:gridCol w="561975"/>
                <a:gridCol w="790575"/>
                <a:gridCol w="638175"/>
                <a:gridCol w="1000125"/>
              </a:tblGrid>
              <a:tr h="200025">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STG_</a:t>
                      </a:r>
                      <a:endParaRPr b="1" sz="1100">
                        <a:latin typeface="Calibri"/>
                        <a:ea typeface="Calibri"/>
                        <a:cs typeface="Calibri"/>
                        <a:sym typeface="Calibri"/>
                      </a:endParaRPr>
                    </a:p>
                    <a:p>
                      <a:pPr indent="0" lvl="0" marL="0" rtl="0" algn="ctr">
                        <a:lnSpc>
                          <a:spcPct val="115000"/>
                        </a:lnSpc>
                        <a:spcBef>
                          <a:spcPts val="0"/>
                        </a:spcBef>
                        <a:spcAft>
                          <a:spcPts val="0"/>
                        </a:spcAft>
                        <a:buNone/>
                      </a:pPr>
                      <a:r>
                        <a:rPr b="1" lang="en" sz="1100">
                          <a:latin typeface="Calibri"/>
                          <a:ea typeface="Calibri"/>
                          <a:cs typeface="Calibri"/>
                          <a:sym typeface="Calibri"/>
                        </a:rPr>
                        <a:t>NUMBER</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STG_TOP_</a:t>
                      </a:r>
                      <a:endParaRPr b="1" sz="1100">
                        <a:latin typeface="Calibri"/>
                        <a:ea typeface="Calibri"/>
                        <a:cs typeface="Calibri"/>
                        <a:sym typeface="Calibri"/>
                      </a:endParaRPr>
                    </a:p>
                    <a:p>
                      <a:pPr indent="0" lvl="0" marL="0" rtl="0" algn="ctr">
                        <a:lnSpc>
                          <a:spcPct val="115000"/>
                        </a:lnSpc>
                        <a:spcBef>
                          <a:spcPts val="0"/>
                        </a:spcBef>
                        <a:spcAft>
                          <a:spcPts val="0"/>
                        </a:spcAft>
                        <a:buNone/>
                      </a:pPr>
                      <a:r>
                        <a:rPr b="1" lang="en" sz="1100">
                          <a:latin typeface="Calibri"/>
                          <a:ea typeface="Calibri"/>
                          <a:cs typeface="Calibri"/>
                          <a:sym typeface="Calibri"/>
                        </a:rPr>
                        <a:t>DEPTH</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STG_BOTTOM_</a:t>
                      </a:r>
                      <a:endParaRPr b="1" sz="1100">
                        <a:latin typeface="Calibri"/>
                        <a:ea typeface="Calibri"/>
                        <a:cs typeface="Calibri"/>
                        <a:sym typeface="Calibri"/>
                      </a:endParaRPr>
                    </a:p>
                    <a:p>
                      <a:pPr indent="0" lvl="0" marL="0" rtl="0" algn="ctr">
                        <a:lnSpc>
                          <a:spcPct val="115000"/>
                        </a:lnSpc>
                        <a:spcBef>
                          <a:spcPts val="0"/>
                        </a:spcBef>
                        <a:spcAft>
                          <a:spcPts val="0"/>
                        </a:spcAft>
                        <a:buNone/>
                      </a:pPr>
                      <a:r>
                        <a:rPr b="1" lang="en" sz="1100">
                          <a:latin typeface="Calibri"/>
                          <a:ea typeface="Calibri"/>
                          <a:cs typeface="Calibri"/>
                          <a:sym typeface="Calibri"/>
                        </a:rPr>
                        <a:t>DEPTH</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STG_SLURRY_VOLUME_</a:t>
                      </a:r>
                      <a:endParaRPr b="1" sz="1100">
                        <a:latin typeface="Calibri"/>
                        <a:ea typeface="Calibri"/>
                        <a:cs typeface="Calibri"/>
                        <a:sym typeface="Calibri"/>
                      </a:endParaRPr>
                    </a:p>
                    <a:p>
                      <a:pPr indent="0" lvl="0" marL="0" rtl="0" algn="ctr">
                        <a:lnSpc>
                          <a:spcPct val="115000"/>
                        </a:lnSpc>
                        <a:spcBef>
                          <a:spcPts val="0"/>
                        </a:spcBef>
                        <a:spcAft>
                          <a:spcPts val="0"/>
                        </a:spcAft>
                        <a:buNone/>
                      </a:pPr>
                      <a:r>
                        <a:rPr b="1" lang="en" sz="1100">
                          <a:latin typeface="Calibri"/>
                          <a:ea typeface="Calibri"/>
                          <a:cs typeface="Calibri"/>
                          <a:sym typeface="Calibri"/>
                        </a:rPr>
                        <a:t>PUMPED</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PROPPANT_</a:t>
                      </a:r>
                      <a:endParaRPr b="1" sz="1100">
                        <a:latin typeface="Calibri"/>
                        <a:ea typeface="Calibri"/>
                        <a:cs typeface="Calibri"/>
                        <a:sym typeface="Calibri"/>
                      </a:endParaRPr>
                    </a:p>
                    <a:p>
                      <a:pPr indent="0" lvl="0" marL="0" rtl="0" algn="ctr">
                        <a:lnSpc>
                          <a:spcPct val="115000"/>
                        </a:lnSpc>
                        <a:spcBef>
                          <a:spcPts val="0"/>
                        </a:spcBef>
                        <a:spcAft>
                          <a:spcPts val="0"/>
                        </a:spcAft>
                        <a:buNone/>
                      </a:pPr>
                      <a:r>
                        <a:rPr b="1" lang="en" sz="1100">
                          <a:latin typeface="Calibri"/>
                          <a:ea typeface="Calibri"/>
                          <a:cs typeface="Calibri"/>
                          <a:sym typeface="Calibri"/>
                        </a:rPr>
                        <a:t>DESIGNED</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Rig Time (days)</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Stage Time</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Stage Time (hrs)</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Stage Length</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Average Stage Depth</a:t>
                      </a:r>
                      <a:endParaRPr b="1" sz="11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58</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10863</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11008</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7926</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420000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0.0736</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1.7666</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145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10935.5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628650" y="511800"/>
            <a:ext cx="7886700" cy="494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Check shape of data</a:t>
            </a:r>
            <a:endParaRPr/>
          </a:p>
        </p:txBody>
      </p:sp>
      <p:sp>
        <p:nvSpPr>
          <p:cNvPr id="157" name="Google Shape;157;p28"/>
          <p:cNvSpPr txBox="1"/>
          <p:nvPr>
            <p:ph idx="1" type="body"/>
          </p:nvPr>
        </p:nvSpPr>
        <p:spPr>
          <a:xfrm>
            <a:off x="591025" y="1251000"/>
            <a:ext cx="7886700" cy="2068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 </a:t>
            </a:r>
            <a:r>
              <a:rPr lang="en" sz="1500"/>
              <a:t>currently there are 3 datasets that are we are able to work with. </a:t>
            </a:r>
            <a:endParaRPr sz="800"/>
          </a:p>
          <a:p>
            <a:pPr indent="0" lvl="0" marL="0" rtl="0" algn="l">
              <a:spcBef>
                <a:spcPts val="800"/>
              </a:spcBef>
              <a:spcAft>
                <a:spcPts val="0"/>
              </a:spcAft>
              <a:buNone/>
            </a:pPr>
            <a:r>
              <a:t/>
            </a:r>
            <a:endParaRPr sz="800"/>
          </a:p>
          <a:p>
            <a:pPr indent="0" lvl="0" marL="0" rtl="0" algn="l">
              <a:spcBef>
                <a:spcPts val="800"/>
              </a:spcBef>
              <a:spcAft>
                <a:spcPts val="0"/>
              </a:spcAft>
              <a:buNone/>
            </a:pPr>
            <a:r>
              <a:rPr lang="en" sz="1500"/>
              <a:t>Recompletions: 99 features (</a:t>
            </a:r>
            <a:r>
              <a:rPr lang="en" sz="1100"/>
              <a:t>17 of them are completely empty</a:t>
            </a:r>
            <a:r>
              <a:rPr lang="en" sz="1500"/>
              <a:t>) </a:t>
            </a:r>
            <a:r>
              <a:rPr lang="en" sz="1500"/>
              <a:t>-- 36 quantitative (non-empty)</a:t>
            </a:r>
            <a:r>
              <a:rPr lang="en" sz="1500"/>
              <a:t>, 1,655 samples</a:t>
            </a:r>
            <a:endParaRPr sz="1500"/>
          </a:p>
          <a:p>
            <a:pPr indent="0" lvl="0" marL="0" rtl="0" algn="l">
              <a:spcBef>
                <a:spcPts val="800"/>
              </a:spcBef>
              <a:spcAft>
                <a:spcPts val="0"/>
              </a:spcAft>
              <a:buNone/>
            </a:pPr>
            <a:r>
              <a:rPr lang="en" sz="1500"/>
              <a:t>Stimulation stage: 98 features (</a:t>
            </a:r>
            <a:r>
              <a:rPr lang="en" sz="1100"/>
              <a:t>15 of them are completely empty</a:t>
            </a:r>
            <a:r>
              <a:rPr lang="en" sz="1500"/>
              <a:t>) -- 38 quantitative (non-empty), 17,721 samples</a:t>
            </a:r>
            <a:endParaRPr sz="1500"/>
          </a:p>
          <a:p>
            <a:pPr indent="0" lvl="0" marL="0" rtl="0" algn="l">
              <a:spcBef>
                <a:spcPts val="800"/>
              </a:spcBef>
              <a:spcAft>
                <a:spcPts val="0"/>
              </a:spcAft>
              <a:buNone/>
            </a:pPr>
            <a:r>
              <a:rPr lang="en" sz="1500"/>
              <a:t>Monthly production: 8 features -- 4 quantitative, 21,968 samples</a:t>
            </a:r>
            <a:endParaRPr sz="1500"/>
          </a:p>
          <a:p>
            <a:pPr indent="0" lvl="0" marL="0" rtl="0" algn="l">
              <a:spcBef>
                <a:spcPts val="800"/>
              </a:spcBef>
              <a:spcAft>
                <a:spcPts val="0"/>
              </a:spcAft>
              <a:buNone/>
            </a:pPr>
            <a:r>
              <a:t/>
            </a:r>
            <a:endParaRPr sz="1400"/>
          </a:p>
        </p:txBody>
      </p:sp>
      <p:sp>
        <p:nvSpPr>
          <p:cNvPr id="158" name="Google Shape;158;p28"/>
          <p:cNvSpPr txBox="1"/>
          <p:nvPr/>
        </p:nvSpPr>
        <p:spPr>
          <a:xfrm>
            <a:off x="591025" y="4156175"/>
            <a:ext cx="8124300" cy="86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100">
                <a:solidFill>
                  <a:schemeClr val="dk1"/>
                </a:solidFill>
                <a:latin typeface="Calibri"/>
                <a:ea typeface="Calibri"/>
                <a:cs typeface="Calibri"/>
                <a:sym typeface="Calibri"/>
              </a:rPr>
              <a:t>*</a:t>
            </a:r>
            <a:r>
              <a:rPr lang="en" sz="1100">
                <a:solidFill>
                  <a:schemeClr val="dk1"/>
                </a:solidFill>
                <a:latin typeface="Calibri"/>
                <a:ea typeface="Calibri"/>
                <a:cs typeface="Calibri"/>
                <a:sym typeface="Calibri"/>
              </a:rPr>
              <a:t>More detailed descriptive statistics for each file are in the next couple of slides</a:t>
            </a:r>
            <a:endParaRPr sz="1100">
              <a:solidFill>
                <a:schemeClr val="dk1"/>
              </a:solidFill>
              <a:latin typeface="Calibri"/>
              <a:ea typeface="Calibri"/>
              <a:cs typeface="Calibri"/>
              <a:sym typeface="Calibri"/>
            </a:endParaRPr>
          </a:p>
          <a:p>
            <a:pPr indent="0" lvl="0" marL="0" rtl="0" algn="l">
              <a:lnSpc>
                <a:spcPct val="90000"/>
              </a:lnSpc>
              <a:spcBef>
                <a:spcPts val="800"/>
              </a:spcBef>
              <a:spcAft>
                <a:spcPts val="0"/>
              </a:spcAft>
              <a:buClr>
                <a:schemeClr val="dk1"/>
              </a:buClr>
              <a:buSzPts val="1100"/>
              <a:buFont typeface="Arial"/>
              <a:buNone/>
            </a:pPr>
            <a:r>
              <a:rPr lang="en" sz="800">
                <a:solidFill>
                  <a:schemeClr val="dk1"/>
                </a:solidFill>
                <a:latin typeface="Calibri"/>
                <a:ea typeface="Calibri"/>
                <a:cs typeface="Calibri"/>
                <a:sym typeface="Calibri"/>
              </a:rPr>
              <a:t>* didn’t have enough time to conduct analysis for added 3 new files</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1951500" y="310300"/>
            <a:ext cx="5241000" cy="688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Descriptive Stats of the Data</a:t>
            </a:r>
            <a:endParaRPr sz="2400"/>
          </a:p>
        </p:txBody>
      </p:sp>
      <p:sp>
        <p:nvSpPr>
          <p:cNvPr id="164" name="Google Shape;164;p29"/>
          <p:cNvSpPr txBox="1"/>
          <p:nvPr/>
        </p:nvSpPr>
        <p:spPr>
          <a:xfrm>
            <a:off x="686425" y="829525"/>
            <a:ext cx="8457900" cy="16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Recompletions file (</a:t>
            </a:r>
            <a:r>
              <a:rPr lang="en" sz="1100">
                <a:latin typeface="Calibri"/>
                <a:ea typeface="Calibri"/>
                <a:cs typeface="Calibri"/>
                <a:sym typeface="Calibri"/>
              </a:rPr>
              <a:t>statistical descriptions of features that are: non-empty, quantitative</a:t>
            </a:r>
            <a:r>
              <a:rPr lang="en">
                <a:latin typeface="Calibri"/>
                <a:ea typeface="Calibri"/>
                <a:cs typeface="Calibri"/>
                <a:sym typeface="Calibri"/>
              </a:rPr>
              <a:t>) (</a:t>
            </a:r>
            <a:r>
              <a:rPr lang="en" sz="1000">
                <a:latin typeface="Calibri"/>
                <a:ea typeface="Calibri"/>
                <a:cs typeface="Calibri"/>
                <a:sym typeface="Calibri"/>
              </a:rPr>
              <a:t>sample size: 1655</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Feature “STG_VOLUME_RECOVERED” has all zero entries (otherwise it’s empty), so this feature may not be relevant for the learning models. </a:t>
            </a:r>
            <a:endParaRPr sz="13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Most samples have these features filled, except for 3 features below (</a:t>
            </a:r>
            <a:r>
              <a:rPr lang="en" sz="1100">
                <a:latin typeface="Calibri"/>
                <a:ea typeface="Calibri"/>
                <a:cs typeface="Calibri"/>
                <a:sym typeface="Calibri"/>
              </a:rPr>
              <a:t>“PROPPANT_IN_WELLBORE”, “PROPPANT_RETURN_TO_SURFACE”, and “STG_VOLUME_RECOVERED</a:t>
            </a:r>
            <a:r>
              <a:rPr lang="en">
                <a:latin typeface="Calibri"/>
                <a:ea typeface="Calibri"/>
                <a:cs typeface="Calibri"/>
                <a:sym typeface="Calibri"/>
              </a:rPr>
              <a: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Some features appear to be numeric but may be one hot encoded/categorical features. (eg. USERNUM#)</a:t>
            </a:r>
            <a:endParaRPr>
              <a:latin typeface="Calibri"/>
              <a:ea typeface="Calibri"/>
              <a:cs typeface="Calibri"/>
              <a:sym typeface="Calibri"/>
            </a:endParaRPr>
          </a:p>
        </p:txBody>
      </p:sp>
      <p:grpSp>
        <p:nvGrpSpPr>
          <p:cNvPr id="165" name="Google Shape;165;p29"/>
          <p:cNvGrpSpPr/>
          <p:nvPr/>
        </p:nvGrpSpPr>
        <p:grpSpPr>
          <a:xfrm>
            <a:off x="641550" y="2571760"/>
            <a:ext cx="7860909" cy="2585796"/>
            <a:chOff x="0" y="1478350"/>
            <a:chExt cx="6288727" cy="2654822"/>
          </a:xfrm>
        </p:grpSpPr>
        <p:pic>
          <p:nvPicPr>
            <p:cNvPr id="166" name="Google Shape;166;p29"/>
            <p:cNvPicPr preferRelativeResize="0"/>
            <p:nvPr/>
          </p:nvPicPr>
          <p:blipFill>
            <a:blip r:embed="rId3">
              <a:alphaModFix/>
            </a:blip>
            <a:stretch>
              <a:fillRect/>
            </a:stretch>
          </p:blipFill>
          <p:spPr>
            <a:xfrm>
              <a:off x="0" y="1478350"/>
              <a:ext cx="6288724" cy="620675"/>
            </a:xfrm>
            <a:prstGeom prst="rect">
              <a:avLst/>
            </a:prstGeom>
            <a:noFill/>
            <a:ln>
              <a:noFill/>
            </a:ln>
          </p:spPr>
        </p:pic>
        <p:pic>
          <p:nvPicPr>
            <p:cNvPr id="167" name="Google Shape;167;p29"/>
            <p:cNvPicPr preferRelativeResize="0"/>
            <p:nvPr/>
          </p:nvPicPr>
          <p:blipFill>
            <a:blip r:embed="rId4">
              <a:alphaModFix/>
            </a:blip>
            <a:stretch>
              <a:fillRect/>
            </a:stretch>
          </p:blipFill>
          <p:spPr>
            <a:xfrm>
              <a:off x="0" y="2099025"/>
              <a:ext cx="6288727" cy="647684"/>
            </a:xfrm>
            <a:prstGeom prst="rect">
              <a:avLst/>
            </a:prstGeom>
            <a:noFill/>
            <a:ln>
              <a:noFill/>
            </a:ln>
          </p:spPr>
        </p:pic>
        <p:pic>
          <p:nvPicPr>
            <p:cNvPr id="168" name="Google Shape;168;p29"/>
            <p:cNvPicPr preferRelativeResize="0"/>
            <p:nvPr/>
          </p:nvPicPr>
          <p:blipFill>
            <a:blip r:embed="rId5">
              <a:alphaModFix/>
            </a:blip>
            <a:stretch>
              <a:fillRect/>
            </a:stretch>
          </p:blipFill>
          <p:spPr>
            <a:xfrm>
              <a:off x="0" y="2746703"/>
              <a:ext cx="6288727" cy="620303"/>
            </a:xfrm>
            <a:prstGeom prst="rect">
              <a:avLst/>
            </a:prstGeom>
            <a:noFill/>
            <a:ln>
              <a:noFill/>
            </a:ln>
          </p:spPr>
        </p:pic>
        <p:pic>
          <p:nvPicPr>
            <p:cNvPr id="169" name="Google Shape;169;p29"/>
            <p:cNvPicPr preferRelativeResize="0"/>
            <p:nvPr/>
          </p:nvPicPr>
          <p:blipFill>
            <a:blip r:embed="rId6">
              <a:alphaModFix/>
            </a:blip>
            <a:stretch>
              <a:fillRect/>
            </a:stretch>
          </p:blipFill>
          <p:spPr>
            <a:xfrm>
              <a:off x="0" y="3367002"/>
              <a:ext cx="6288723" cy="76617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2954763" y="1580900"/>
            <a:ext cx="3234476" cy="1981700"/>
          </a:xfrm>
          <a:prstGeom prst="rect">
            <a:avLst/>
          </a:prstGeom>
          <a:noFill/>
          <a:ln>
            <a:noFill/>
          </a:ln>
        </p:spPr>
      </p:pic>
      <p:pic>
        <p:nvPicPr>
          <p:cNvPr id="175" name="Google Shape;175;p30"/>
          <p:cNvPicPr preferRelativeResize="0"/>
          <p:nvPr/>
        </p:nvPicPr>
        <p:blipFill>
          <a:blip r:embed="rId4">
            <a:alphaModFix/>
          </a:blip>
          <a:stretch>
            <a:fillRect/>
          </a:stretch>
        </p:blipFill>
        <p:spPr>
          <a:xfrm>
            <a:off x="6161525" y="0"/>
            <a:ext cx="2982476" cy="1792775"/>
          </a:xfrm>
          <a:prstGeom prst="rect">
            <a:avLst/>
          </a:prstGeom>
          <a:noFill/>
          <a:ln>
            <a:noFill/>
          </a:ln>
        </p:spPr>
      </p:pic>
      <p:pic>
        <p:nvPicPr>
          <p:cNvPr id="176" name="Google Shape;176;p30"/>
          <p:cNvPicPr preferRelativeResize="0"/>
          <p:nvPr/>
        </p:nvPicPr>
        <p:blipFill>
          <a:blip r:embed="rId5">
            <a:alphaModFix/>
          </a:blip>
          <a:stretch>
            <a:fillRect/>
          </a:stretch>
        </p:blipFill>
        <p:spPr>
          <a:xfrm>
            <a:off x="0" y="3392124"/>
            <a:ext cx="2927062" cy="1751376"/>
          </a:xfrm>
          <a:prstGeom prst="rect">
            <a:avLst/>
          </a:prstGeom>
          <a:noFill/>
          <a:ln>
            <a:noFill/>
          </a:ln>
        </p:spPr>
      </p:pic>
      <p:pic>
        <p:nvPicPr>
          <p:cNvPr id="177" name="Google Shape;177;p30"/>
          <p:cNvPicPr preferRelativeResize="0"/>
          <p:nvPr/>
        </p:nvPicPr>
        <p:blipFill>
          <a:blip r:embed="rId6">
            <a:alphaModFix/>
          </a:blip>
          <a:stretch>
            <a:fillRect/>
          </a:stretch>
        </p:blipFill>
        <p:spPr>
          <a:xfrm>
            <a:off x="12" y="0"/>
            <a:ext cx="2927049" cy="1751376"/>
          </a:xfrm>
          <a:prstGeom prst="rect">
            <a:avLst/>
          </a:prstGeom>
          <a:noFill/>
          <a:ln>
            <a:noFill/>
          </a:ln>
        </p:spPr>
      </p:pic>
      <p:pic>
        <p:nvPicPr>
          <p:cNvPr id="178" name="Google Shape;178;p30"/>
          <p:cNvPicPr preferRelativeResize="0"/>
          <p:nvPr/>
        </p:nvPicPr>
        <p:blipFill>
          <a:blip r:embed="rId7">
            <a:alphaModFix/>
          </a:blip>
          <a:stretch>
            <a:fillRect/>
          </a:stretch>
        </p:blipFill>
        <p:spPr>
          <a:xfrm>
            <a:off x="6161525" y="3358973"/>
            <a:ext cx="2982476" cy="1784527"/>
          </a:xfrm>
          <a:prstGeom prst="rect">
            <a:avLst/>
          </a:prstGeom>
          <a:noFill/>
          <a:ln>
            <a:noFill/>
          </a:ln>
        </p:spPr>
      </p:pic>
      <p:sp>
        <p:nvSpPr>
          <p:cNvPr id="179" name="Google Shape;179;p30"/>
          <p:cNvSpPr txBox="1"/>
          <p:nvPr/>
        </p:nvSpPr>
        <p:spPr>
          <a:xfrm>
            <a:off x="3300500" y="263275"/>
            <a:ext cx="2266200" cy="12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Calibri"/>
                <a:ea typeface="Calibri"/>
                <a:cs typeface="Calibri"/>
                <a:sym typeface="Calibri"/>
              </a:rPr>
              <a:t>Some boxplots of selected features </a:t>
            </a:r>
            <a:endParaRPr b="1" sz="1500">
              <a:latin typeface="Calibri"/>
              <a:ea typeface="Calibri"/>
              <a:cs typeface="Calibri"/>
              <a:sym typeface="Calibri"/>
            </a:endParaRPr>
          </a:p>
          <a:p>
            <a:pPr indent="0" lvl="0" marL="0" rtl="0" algn="ctr">
              <a:spcBef>
                <a:spcPts val="0"/>
              </a:spcBef>
              <a:spcAft>
                <a:spcPts val="0"/>
              </a:spcAft>
              <a:buNone/>
            </a:pPr>
            <a:r>
              <a:rPr b="1" lang="en" sz="1500">
                <a:latin typeface="Calibri"/>
                <a:ea typeface="Calibri"/>
                <a:cs typeface="Calibri"/>
                <a:sym typeface="Calibri"/>
              </a:rPr>
              <a:t>(well filled, </a:t>
            </a:r>
            <a:endParaRPr b="1" sz="1500">
              <a:latin typeface="Calibri"/>
              <a:ea typeface="Calibri"/>
              <a:cs typeface="Calibri"/>
              <a:sym typeface="Calibri"/>
            </a:endParaRPr>
          </a:p>
          <a:p>
            <a:pPr indent="0" lvl="0" marL="0" rtl="0" algn="ctr">
              <a:spcBef>
                <a:spcPts val="0"/>
              </a:spcBef>
              <a:spcAft>
                <a:spcPts val="0"/>
              </a:spcAft>
              <a:buNone/>
            </a:pPr>
            <a:r>
              <a:rPr b="1" lang="en" sz="1500">
                <a:latin typeface="Calibri"/>
                <a:ea typeface="Calibri"/>
                <a:cs typeface="Calibri"/>
                <a:sym typeface="Calibri"/>
              </a:rPr>
              <a:t>relatively low std. </a:t>
            </a:r>
            <a:r>
              <a:rPr b="1" lang="en" sz="1500">
                <a:latin typeface="Calibri"/>
                <a:ea typeface="Calibri"/>
                <a:cs typeface="Calibri"/>
                <a:sym typeface="Calibri"/>
              </a:rPr>
              <a:t>d</a:t>
            </a:r>
            <a:r>
              <a:rPr b="1" lang="en" sz="1500">
                <a:latin typeface="Calibri"/>
                <a:ea typeface="Calibri"/>
                <a:cs typeface="Calibri"/>
                <a:sym typeface="Calibri"/>
              </a:rPr>
              <a:t>ev., </a:t>
            </a:r>
            <a:endParaRPr b="1" sz="1500">
              <a:latin typeface="Calibri"/>
              <a:ea typeface="Calibri"/>
              <a:cs typeface="Calibri"/>
              <a:sym typeface="Calibri"/>
            </a:endParaRPr>
          </a:p>
          <a:p>
            <a:pPr indent="0" lvl="0" marL="0" rtl="0" algn="ctr">
              <a:spcBef>
                <a:spcPts val="0"/>
              </a:spcBef>
              <a:spcAft>
                <a:spcPts val="0"/>
              </a:spcAft>
              <a:buNone/>
            </a:pPr>
            <a:r>
              <a:rPr b="1" lang="en" sz="1500">
                <a:latin typeface="Calibri"/>
                <a:ea typeface="Calibri"/>
                <a:cs typeface="Calibri"/>
                <a:sym typeface="Calibri"/>
              </a:rPr>
              <a:t>no extreme outlier )</a:t>
            </a:r>
            <a:endParaRPr b="1" sz="1500">
              <a:latin typeface="Calibri"/>
              <a:ea typeface="Calibri"/>
              <a:cs typeface="Calibri"/>
              <a:sym typeface="Calibri"/>
            </a:endParaRPr>
          </a:p>
        </p:txBody>
      </p:sp>
      <p:sp>
        <p:nvSpPr>
          <p:cNvPr id="180" name="Google Shape;180;p30"/>
          <p:cNvSpPr txBox="1"/>
          <p:nvPr/>
        </p:nvSpPr>
        <p:spPr>
          <a:xfrm>
            <a:off x="3291100" y="3883475"/>
            <a:ext cx="2689200" cy="10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1595250" y="95175"/>
            <a:ext cx="5953500" cy="747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2400"/>
              <a:t>Descriptive Stats of the Data</a:t>
            </a:r>
            <a:endParaRPr sz="2400"/>
          </a:p>
        </p:txBody>
      </p:sp>
      <p:sp>
        <p:nvSpPr>
          <p:cNvPr id="186" name="Google Shape;186;p31"/>
          <p:cNvSpPr txBox="1"/>
          <p:nvPr>
            <p:ph idx="1" type="body"/>
          </p:nvPr>
        </p:nvSpPr>
        <p:spPr>
          <a:xfrm>
            <a:off x="656850" y="682800"/>
            <a:ext cx="7081800" cy="15081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1200">
                <a:latin typeface="Arial"/>
                <a:ea typeface="Arial"/>
                <a:cs typeface="Arial"/>
                <a:sym typeface="Arial"/>
              </a:rPr>
              <a:t>Stimulation stage file (</a:t>
            </a:r>
            <a:r>
              <a:rPr lang="en" sz="1100"/>
              <a:t>statistical descriptions of features that are: non-empty, quantitative</a:t>
            </a:r>
            <a:r>
              <a:rPr lang="en" sz="1200">
                <a:latin typeface="Arial"/>
                <a:ea typeface="Arial"/>
                <a:cs typeface="Arial"/>
                <a:sym typeface="Arial"/>
              </a:rPr>
              <a:t>)(</a:t>
            </a:r>
            <a:r>
              <a:rPr lang="en" sz="1000">
                <a:latin typeface="Arial"/>
                <a:ea typeface="Arial"/>
                <a:cs typeface="Arial"/>
                <a:sym typeface="Arial"/>
              </a:rPr>
              <a:t>sample size: 17721</a:t>
            </a:r>
            <a:r>
              <a:rPr lang="en" sz="1200">
                <a:latin typeface="Arial"/>
                <a:ea typeface="Arial"/>
                <a:cs typeface="Arial"/>
                <a:sym typeface="Arial"/>
              </a:rPr>
              <a:t>)</a:t>
            </a:r>
            <a:endParaRPr sz="12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For some features, they are either containing lots of 0’s or almost being empty. We may decide to ignore those features in our learning models if we’ve found enough evidence saying that the existing sample entries are not significant. (“</a:t>
            </a:r>
            <a:r>
              <a:rPr lang="en" sz="900">
                <a:latin typeface="Arial"/>
                <a:ea typeface="Arial"/>
                <a:cs typeface="Arial"/>
                <a:sym typeface="Arial"/>
              </a:rPr>
              <a:t>EST_SAND_TOP_DEPTH”, “PROPPANT_RETURN_TO_SURFACE”, “SHUT_IN_TIME_FINAL”</a:t>
            </a:r>
            <a:r>
              <a:rPr lang="en" sz="1200">
                <a:latin typeface="Arial"/>
                <a:ea typeface="Arial"/>
                <a:cs typeface="Arial"/>
                <a:sym typeface="Arial"/>
              </a:rPr>
              <a:t>)</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Similar to the recompletions file, some features appear as numeric but are one hot encoded (eg. USERNUM#). </a:t>
            </a:r>
            <a:endParaRPr sz="1200">
              <a:latin typeface="Arial"/>
              <a:ea typeface="Arial"/>
              <a:cs typeface="Arial"/>
              <a:sym typeface="Arial"/>
            </a:endParaRPr>
          </a:p>
          <a:p>
            <a:pPr indent="0" lvl="0" marL="0" rtl="0" algn="l">
              <a:spcBef>
                <a:spcPts val="800"/>
              </a:spcBef>
              <a:spcAft>
                <a:spcPts val="0"/>
              </a:spcAft>
              <a:buNone/>
            </a:pPr>
            <a:r>
              <a:t/>
            </a:r>
            <a:endParaRPr/>
          </a:p>
        </p:txBody>
      </p:sp>
      <p:grpSp>
        <p:nvGrpSpPr>
          <p:cNvPr id="187" name="Google Shape;187;p31"/>
          <p:cNvGrpSpPr/>
          <p:nvPr/>
        </p:nvGrpSpPr>
        <p:grpSpPr>
          <a:xfrm>
            <a:off x="985666" y="2256847"/>
            <a:ext cx="6424147" cy="2886662"/>
            <a:chOff x="77175" y="1141109"/>
            <a:chExt cx="7661475" cy="3612391"/>
          </a:xfrm>
        </p:grpSpPr>
        <p:pic>
          <p:nvPicPr>
            <p:cNvPr id="188" name="Google Shape;188;p31"/>
            <p:cNvPicPr preferRelativeResize="0"/>
            <p:nvPr/>
          </p:nvPicPr>
          <p:blipFill>
            <a:blip r:embed="rId3">
              <a:alphaModFix/>
            </a:blip>
            <a:stretch>
              <a:fillRect/>
            </a:stretch>
          </p:blipFill>
          <p:spPr>
            <a:xfrm>
              <a:off x="77175" y="1141109"/>
              <a:ext cx="7661473" cy="865114"/>
            </a:xfrm>
            <a:prstGeom prst="rect">
              <a:avLst/>
            </a:prstGeom>
            <a:noFill/>
            <a:ln>
              <a:noFill/>
            </a:ln>
          </p:spPr>
        </p:pic>
        <p:pic>
          <p:nvPicPr>
            <p:cNvPr id="189" name="Google Shape;189;p31"/>
            <p:cNvPicPr preferRelativeResize="0"/>
            <p:nvPr/>
          </p:nvPicPr>
          <p:blipFill>
            <a:blip r:embed="rId4">
              <a:alphaModFix/>
            </a:blip>
            <a:stretch>
              <a:fillRect/>
            </a:stretch>
          </p:blipFill>
          <p:spPr>
            <a:xfrm>
              <a:off x="77175" y="2011516"/>
              <a:ext cx="7661473" cy="919634"/>
            </a:xfrm>
            <a:prstGeom prst="rect">
              <a:avLst/>
            </a:prstGeom>
            <a:noFill/>
            <a:ln>
              <a:noFill/>
            </a:ln>
          </p:spPr>
        </p:pic>
        <p:pic>
          <p:nvPicPr>
            <p:cNvPr id="190" name="Google Shape;190;p31"/>
            <p:cNvPicPr preferRelativeResize="0"/>
            <p:nvPr/>
          </p:nvPicPr>
          <p:blipFill>
            <a:blip r:embed="rId5">
              <a:alphaModFix/>
            </a:blip>
            <a:stretch>
              <a:fillRect/>
            </a:stretch>
          </p:blipFill>
          <p:spPr>
            <a:xfrm>
              <a:off x="77175" y="2936450"/>
              <a:ext cx="7648198" cy="865125"/>
            </a:xfrm>
            <a:prstGeom prst="rect">
              <a:avLst/>
            </a:prstGeom>
            <a:noFill/>
            <a:ln>
              <a:noFill/>
            </a:ln>
          </p:spPr>
        </p:pic>
        <p:pic>
          <p:nvPicPr>
            <p:cNvPr id="191" name="Google Shape;191;p31"/>
            <p:cNvPicPr preferRelativeResize="0"/>
            <p:nvPr/>
          </p:nvPicPr>
          <p:blipFill>
            <a:blip r:embed="rId6">
              <a:alphaModFix/>
            </a:blip>
            <a:stretch>
              <a:fillRect/>
            </a:stretch>
          </p:blipFill>
          <p:spPr>
            <a:xfrm>
              <a:off x="77175" y="3806876"/>
              <a:ext cx="7661475" cy="94662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nvSpPr>
        <p:spPr>
          <a:xfrm>
            <a:off x="3173425" y="144850"/>
            <a:ext cx="2886300" cy="12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Calibri"/>
                <a:ea typeface="Calibri"/>
                <a:cs typeface="Calibri"/>
                <a:sym typeface="Calibri"/>
              </a:rPr>
              <a:t>Some boxplots、</a:t>
            </a:r>
            <a:r>
              <a:rPr b="1" lang="en" sz="1500">
                <a:solidFill>
                  <a:schemeClr val="dk1"/>
                </a:solidFill>
                <a:latin typeface="Calibri"/>
                <a:ea typeface="Calibri"/>
                <a:cs typeface="Calibri"/>
                <a:sym typeface="Calibri"/>
              </a:rPr>
              <a:t>histograms</a:t>
            </a:r>
            <a:r>
              <a:rPr b="1" lang="en" sz="1500">
                <a:solidFill>
                  <a:schemeClr val="dk1"/>
                </a:solidFill>
                <a:latin typeface="Calibri"/>
                <a:ea typeface="Calibri"/>
                <a:cs typeface="Calibri"/>
                <a:sym typeface="Calibri"/>
              </a:rPr>
              <a:t> of selected features </a:t>
            </a:r>
            <a:endParaRPr b="1" sz="1500">
              <a:solidFill>
                <a:schemeClr val="dk1"/>
              </a:solidFill>
              <a:latin typeface="Calibri"/>
              <a:ea typeface="Calibri"/>
              <a:cs typeface="Calibri"/>
              <a:sym typeface="Calibri"/>
            </a:endParaRPr>
          </a:p>
          <a:p>
            <a:pPr indent="0" lvl="0" marL="0" rtl="0" algn="ctr">
              <a:spcBef>
                <a:spcPts val="0"/>
              </a:spcBef>
              <a:spcAft>
                <a:spcPts val="0"/>
              </a:spcAft>
              <a:buNone/>
            </a:pPr>
            <a:r>
              <a:rPr b="1" lang="en" sz="1500">
                <a:solidFill>
                  <a:schemeClr val="dk1"/>
                </a:solidFill>
                <a:latin typeface="Calibri"/>
                <a:ea typeface="Calibri"/>
                <a:cs typeface="Calibri"/>
                <a:sym typeface="Calibri"/>
              </a:rPr>
              <a:t>(well filled, </a:t>
            </a:r>
            <a:endParaRPr b="1" sz="1500">
              <a:solidFill>
                <a:schemeClr val="dk1"/>
              </a:solidFill>
              <a:latin typeface="Calibri"/>
              <a:ea typeface="Calibri"/>
              <a:cs typeface="Calibri"/>
              <a:sym typeface="Calibri"/>
            </a:endParaRPr>
          </a:p>
          <a:p>
            <a:pPr indent="0" lvl="0" marL="0" rtl="0" algn="ctr">
              <a:spcBef>
                <a:spcPts val="0"/>
              </a:spcBef>
              <a:spcAft>
                <a:spcPts val="0"/>
              </a:spcAft>
              <a:buNone/>
            </a:pPr>
            <a:r>
              <a:rPr b="1" lang="en" sz="1500">
                <a:solidFill>
                  <a:schemeClr val="dk1"/>
                </a:solidFill>
                <a:latin typeface="Calibri"/>
                <a:ea typeface="Calibri"/>
                <a:cs typeface="Calibri"/>
                <a:sym typeface="Calibri"/>
              </a:rPr>
              <a:t>relatively low std. dev., </a:t>
            </a:r>
            <a:endParaRPr b="1" sz="1500">
              <a:solidFill>
                <a:schemeClr val="dk1"/>
              </a:solidFill>
              <a:latin typeface="Calibri"/>
              <a:ea typeface="Calibri"/>
              <a:cs typeface="Calibri"/>
              <a:sym typeface="Calibri"/>
            </a:endParaRPr>
          </a:p>
          <a:p>
            <a:pPr indent="0" lvl="0" marL="0" rtl="0" algn="ctr">
              <a:spcBef>
                <a:spcPts val="0"/>
              </a:spcBef>
              <a:spcAft>
                <a:spcPts val="0"/>
              </a:spcAft>
              <a:buNone/>
            </a:pPr>
            <a:r>
              <a:rPr b="1" lang="en" sz="1500">
                <a:solidFill>
                  <a:schemeClr val="dk1"/>
                </a:solidFill>
                <a:latin typeface="Calibri"/>
                <a:ea typeface="Calibri"/>
                <a:cs typeface="Calibri"/>
                <a:sym typeface="Calibri"/>
              </a:rPr>
              <a:t>no extreme outlier )</a:t>
            </a:r>
            <a:endParaRPr b="1" sz="1500">
              <a:solidFill>
                <a:schemeClr val="dk1"/>
              </a:solidFill>
              <a:latin typeface="Calibri"/>
              <a:ea typeface="Calibri"/>
              <a:cs typeface="Calibri"/>
              <a:sym typeface="Calibri"/>
            </a:endParaRPr>
          </a:p>
        </p:txBody>
      </p:sp>
      <p:pic>
        <p:nvPicPr>
          <p:cNvPr id="197" name="Google Shape;197;p32"/>
          <p:cNvPicPr preferRelativeResize="0"/>
          <p:nvPr/>
        </p:nvPicPr>
        <p:blipFill>
          <a:blip r:embed="rId3">
            <a:alphaModFix/>
          </a:blip>
          <a:stretch>
            <a:fillRect/>
          </a:stretch>
        </p:blipFill>
        <p:spPr>
          <a:xfrm>
            <a:off x="0" y="0"/>
            <a:ext cx="3173426" cy="2038601"/>
          </a:xfrm>
          <a:prstGeom prst="rect">
            <a:avLst/>
          </a:prstGeom>
          <a:noFill/>
          <a:ln>
            <a:noFill/>
          </a:ln>
        </p:spPr>
      </p:pic>
      <p:pic>
        <p:nvPicPr>
          <p:cNvPr id="198" name="Google Shape;198;p32"/>
          <p:cNvPicPr preferRelativeResize="0"/>
          <p:nvPr/>
        </p:nvPicPr>
        <p:blipFill>
          <a:blip r:embed="rId4">
            <a:alphaModFix/>
          </a:blip>
          <a:stretch>
            <a:fillRect/>
          </a:stretch>
        </p:blipFill>
        <p:spPr>
          <a:xfrm>
            <a:off x="-3" y="3345550"/>
            <a:ext cx="3042678" cy="1797946"/>
          </a:xfrm>
          <a:prstGeom prst="rect">
            <a:avLst/>
          </a:prstGeom>
          <a:noFill/>
          <a:ln>
            <a:noFill/>
          </a:ln>
        </p:spPr>
      </p:pic>
      <p:pic>
        <p:nvPicPr>
          <p:cNvPr id="199" name="Google Shape;199;p32"/>
          <p:cNvPicPr preferRelativeResize="0"/>
          <p:nvPr/>
        </p:nvPicPr>
        <p:blipFill>
          <a:blip r:embed="rId5">
            <a:alphaModFix/>
          </a:blip>
          <a:stretch>
            <a:fillRect/>
          </a:stretch>
        </p:blipFill>
        <p:spPr>
          <a:xfrm>
            <a:off x="6059700" y="0"/>
            <a:ext cx="3084300" cy="1869462"/>
          </a:xfrm>
          <a:prstGeom prst="rect">
            <a:avLst/>
          </a:prstGeom>
          <a:noFill/>
          <a:ln>
            <a:noFill/>
          </a:ln>
        </p:spPr>
      </p:pic>
      <p:pic>
        <p:nvPicPr>
          <p:cNvPr id="200" name="Google Shape;200;p32"/>
          <p:cNvPicPr preferRelativeResize="0"/>
          <p:nvPr/>
        </p:nvPicPr>
        <p:blipFill>
          <a:blip r:embed="rId6">
            <a:alphaModFix/>
          </a:blip>
          <a:stretch>
            <a:fillRect/>
          </a:stretch>
        </p:blipFill>
        <p:spPr>
          <a:xfrm>
            <a:off x="6431725" y="3520650"/>
            <a:ext cx="2712274" cy="1622850"/>
          </a:xfrm>
          <a:prstGeom prst="rect">
            <a:avLst/>
          </a:prstGeom>
          <a:noFill/>
          <a:ln>
            <a:noFill/>
          </a:ln>
        </p:spPr>
      </p:pic>
      <p:pic>
        <p:nvPicPr>
          <p:cNvPr id="201" name="Google Shape;201;p32"/>
          <p:cNvPicPr preferRelativeResize="0"/>
          <p:nvPr/>
        </p:nvPicPr>
        <p:blipFill>
          <a:blip r:embed="rId7">
            <a:alphaModFix/>
          </a:blip>
          <a:stretch>
            <a:fillRect/>
          </a:stretch>
        </p:blipFill>
        <p:spPr>
          <a:xfrm>
            <a:off x="3173425" y="1410550"/>
            <a:ext cx="2679842" cy="1797950"/>
          </a:xfrm>
          <a:prstGeom prst="rect">
            <a:avLst/>
          </a:prstGeom>
          <a:noFill/>
          <a:ln>
            <a:noFill/>
          </a:ln>
        </p:spPr>
      </p:pic>
      <p:pic>
        <p:nvPicPr>
          <p:cNvPr id="202" name="Google Shape;202;p32"/>
          <p:cNvPicPr preferRelativeResize="0"/>
          <p:nvPr/>
        </p:nvPicPr>
        <p:blipFill>
          <a:blip r:embed="rId8">
            <a:alphaModFix/>
          </a:blip>
          <a:stretch>
            <a:fillRect/>
          </a:stretch>
        </p:blipFill>
        <p:spPr>
          <a:xfrm>
            <a:off x="3309500" y="3366713"/>
            <a:ext cx="2934150" cy="175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0" y="283250"/>
            <a:ext cx="40716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2400"/>
              <a:t>Descriptive Stats of the Data</a:t>
            </a:r>
            <a:endParaRPr sz="2700"/>
          </a:p>
        </p:txBody>
      </p:sp>
      <p:sp>
        <p:nvSpPr>
          <p:cNvPr id="208" name="Google Shape;208;p33"/>
          <p:cNvSpPr txBox="1"/>
          <p:nvPr>
            <p:ph idx="1" type="body"/>
          </p:nvPr>
        </p:nvSpPr>
        <p:spPr>
          <a:xfrm>
            <a:off x="111475" y="1134150"/>
            <a:ext cx="3320700" cy="31818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200">
                <a:latin typeface="Arial"/>
                <a:ea typeface="Arial"/>
                <a:cs typeface="Arial"/>
                <a:sym typeface="Arial"/>
              </a:rPr>
              <a:t>Monthly production file (</a:t>
            </a:r>
            <a:r>
              <a:rPr lang="en" sz="1000">
                <a:latin typeface="Arial"/>
                <a:ea typeface="Arial"/>
                <a:cs typeface="Arial"/>
                <a:sym typeface="Arial"/>
              </a:rPr>
              <a:t>sample size: 21968</a:t>
            </a:r>
            <a:r>
              <a:rPr lang="en"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The feature “LEASE_GAS_LIFT_INJ_VOL” has 0’s for all samples (maybe this feature is then irrelevant to our learning models)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High variances;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More than half of their entries are 0’s (explains why the medians are all 0’s)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Histograms of features that contain non-zero entries: </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extreme right skew, </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dominating mode, </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wide range of outliers. </a:t>
            </a:r>
            <a:endParaRPr/>
          </a:p>
        </p:txBody>
      </p:sp>
      <p:pic>
        <p:nvPicPr>
          <p:cNvPr id="209" name="Google Shape;209;p33"/>
          <p:cNvPicPr preferRelativeResize="0"/>
          <p:nvPr/>
        </p:nvPicPr>
        <p:blipFill>
          <a:blip r:embed="rId3">
            <a:alphaModFix/>
          </a:blip>
          <a:stretch>
            <a:fillRect/>
          </a:stretch>
        </p:blipFill>
        <p:spPr>
          <a:xfrm>
            <a:off x="3981688" y="0"/>
            <a:ext cx="5162300" cy="1492725"/>
          </a:xfrm>
          <a:prstGeom prst="rect">
            <a:avLst/>
          </a:prstGeom>
          <a:noFill/>
          <a:ln>
            <a:noFill/>
          </a:ln>
        </p:spPr>
      </p:pic>
      <p:pic>
        <p:nvPicPr>
          <p:cNvPr id="210" name="Google Shape;210;p33"/>
          <p:cNvPicPr preferRelativeResize="0"/>
          <p:nvPr/>
        </p:nvPicPr>
        <p:blipFill>
          <a:blip r:embed="rId4">
            <a:alphaModFix/>
          </a:blip>
          <a:stretch>
            <a:fillRect/>
          </a:stretch>
        </p:blipFill>
        <p:spPr>
          <a:xfrm>
            <a:off x="3981700" y="1670315"/>
            <a:ext cx="5162298" cy="1669336"/>
          </a:xfrm>
          <a:prstGeom prst="rect">
            <a:avLst/>
          </a:prstGeom>
          <a:noFill/>
          <a:ln>
            <a:noFill/>
          </a:ln>
        </p:spPr>
      </p:pic>
      <p:pic>
        <p:nvPicPr>
          <p:cNvPr id="211" name="Google Shape;211;p33"/>
          <p:cNvPicPr preferRelativeResize="0"/>
          <p:nvPr/>
        </p:nvPicPr>
        <p:blipFill>
          <a:blip r:embed="rId5">
            <a:alphaModFix/>
          </a:blip>
          <a:stretch>
            <a:fillRect/>
          </a:stretch>
        </p:blipFill>
        <p:spPr>
          <a:xfrm>
            <a:off x="3981700" y="3517241"/>
            <a:ext cx="5162301" cy="1626259"/>
          </a:xfrm>
          <a:prstGeom prst="rect">
            <a:avLst/>
          </a:prstGeom>
          <a:noFill/>
          <a:ln>
            <a:noFill/>
          </a:ln>
        </p:spPr>
      </p:pic>
      <p:pic>
        <p:nvPicPr>
          <p:cNvPr id="212" name="Google Shape;212;p33"/>
          <p:cNvPicPr preferRelativeResize="0"/>
          <p:nvPr/>
        </p:nvPicPr>
        <p:blipFill>
          <a:blip r:embed="rId6">
            <a:alphaModFix/>
          </a:blip>
          <a:stretch>
            <a:fillRect/>
          </a:stretch>
        </p:blipFill>
        <p:spPr>
          <a:xfrm>
            <a:off x="0" y="4257150"/>
            <a:ext cx="3981701" cy="7288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